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58" r:id="rId3"/>
    <p:sldId id="260" r:id="rId4"/>
    <p:sldId id="261" r:id="rId5"/>
    <p:sldId id="262" r:id="rId6"/>
    <p:sldId id="272" r:id="rId7"/>
    <p:sldId id="274" r:id="rId8"/>
    <p:sldId id="273" r:id="rId9"/>
    <p:sldId id="257" r:id="rId10"/>
    <p:sldId id="259" r:id="rId11"/>
    <p:sldId id="263" r:id="rId12"/>
    <p:sldId id="275" r:id="rId13"/>
    <p:sldId id="264" r:id="rId14"/>
    <p:sldId id="265" r:id="rId15"/>
    <p:sldId id="266" r:id="rId16"/>
    <p:sldId id="267" r:id="rId17"/>
    <p:sldId id="268" r:id="rId18"/>
    <p:sldId id="277" r:id="rId19"/>
    <p:sldId id="269" r:id="rId20"/>
    <p:sldId id="270" r:id="rId21"/>
    <p:sldId id="271" r:id="rId22"/>
    <p:sldId id="276" r:id="rId23"/>
  </p:sldIdLst>
  <p:sldSz cx="9144000" cy="6858000" type="screen4x3"/>
  <p:notesSz cx="6858000" cy="9144000"/>
  <p:embeddedFontLst>
    <p:embeddedFont>
      <p:font typeface="vtks distress" panose="02000000000000000000" pitchFamily="2" charset="0"/>
      <p:regular r:id="rId24"/>
    </p:embeddedFont>
    <p:embeddedFont>
      <p:font typeface="Aaron" panose="02020900000000000000" pitchFamily="18" charset="0"/>
      <p:bold r:id="rId25"/>
    </p:embeddedFont>
    <p:embeddedFont>
      <p:font typeface="GreeceBlack" panose="020B0600000000000000" pitchFamily="34" charset="0"/>
      <p:regular r:id="rId2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508" autoAdjust="0"/>
    <p:restoredTop sz="94660"/>
  </p:normalViewPr>
  <p:slideViewPr>
    <p:cSldViewPr>
      <p:cViewPr varScale="1">
        <p:scale>
          <a:sx n="59" d="100"/>
          <a:sy n="59" d="100"/>
        </p:scale>
        <p:origin x="576"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2742052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444895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418300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867933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52784D-F0C2-47E1-89BC-EEFB4DF5B95A}"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262128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52784D-F0C2-47E1-89BC-EEFB4DF5B95A}" type="datetimeFigureOut">
              <a:rPr lang="en-US" smtClean="0"/>
              <a:t>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040783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52784D-F0C2-47E1-89BC-EEFB4DF5B95A}" type="datetimeFigureOut">
              <a:rPr lang="en-US" smtClean="0"/>
              <a:t>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28568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652784D-F0C2-47E1-89BC-EEFB4DF5B95A}" type="datetimeFigureOut">
              <a:rPr lang="en-US" smtClean="0"/>
              <a:t>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000152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52784D-F0C2-47E1-89BC-EEFB4DF5B95A}" type="datetimeFigureOut">
              <a:rPr lang="en-US" smtClean="0"/>
              <a:t>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620655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52784D-F0C2-47E1-89BC-EEFB4DF5B95A}" type="datetimeFigureOut">
              <a:rPr lang="en-US" smtClean="0"/>
              <a:t>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966045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52784D-F0C2-47E1-89BC-EEFB4DF5B95A}" type="datetimeFigureOut">
              <a:rPr lang="en-US" smtClean="0"/>
              <a:t>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2137555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784D-F0C2-47E1-89BC-EEFB4DF5B95A}" type="datetimeFigureOut">
              <a:rPr lang="en-US" smtClean="0"/>
              <a:t>1/2/2015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028744-ADE1-4348-A97D-AF235C2FE208}" type="slidenum">
              <a:rPr lang="en-US" smtClean="0"/>
              <a:t>‹#›</a:t>
            </a:fld>
            <a:endParaRPr lang="en-US"/>
          </a:p>
        </p:txBody>
      </p:sp>
    </p:spTree>
    <p:extLst>
      <p:ext uri="{BB962C8B-B14F-4D97-AF65-F5344CB8AC3E}">
        <p14:creationId xmlns:p14="http://schemas.microsoft.com/office/powerpoint/2010/main" val="9930787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709331" y="2241339"/>
            <a:ext cx="857956" cy="1446550"/>
          </a:xfrm>
          <a:prstGeom prst="rect">
            <a:avLst/>
          </a:prstGeom>
          <a:noFill/>
        </p:spPr>
        <p:txBody>
          <a:bodyPr wrap="square" rtlCol="0">
            <a:spAutoFit/>
          </a:bodyPr>
          <a:lstStyle/>
          <a:p>
            <a:r>
              <a:rPr lang="en-US" sz="8800" dirty="0" smtClean="0">
                <a:latin typeface="vtks distress" panose="02000000000000000000" pitchFamily="2" charset="0"/>
              </a:rPr>
              <a:t>C</a:t>
            </a:r>
            <a:endParaRPr lang="en-US" sz="8800" dirty="0">
              <a:latin typeface="vtks distress" panose="02000000000000000000" pitchFamily="2" charset="0"/>
            </a:endParaRPr>
          </a:p>
        </p:txBody>
      </p:sp>
      <p:sp>
        <p:nvSpPr>
          <p:cNvPr id="5" name="TextBox 4"/>
          <p:cNvSpPr txBox="1"/>
          <p:nvPr/>
        </p:nvSpPr>
        <p:spPr>
          <a:xfrm>
            <a:off x="3222979" y="2326005"/>
            <a:ext cx="857956" cy="1446550"/>
          </a:xfrm>
          <a:prstGeom prst="rect">
            <a:avLst/>
          </a:prstGeom>
          <a:noFill/>
        </p:spPr>
        <p:txBody>
          <a:bodyPr wrap="square" rtlCol="0">
            <a:spAutoFit/>
          </a:bodyPr>
          <a:lstStyle/>
          <a:p>
            <a:r>
              <a:rPr lang="en-US" sz="8800" dirty="0" smtClean="0">
                <a:latin typeface="vtks distress" panose="02000000000000000000" pitchFamily="2" charset="0"/>
              </a:rPr>
              <a:t>O</a:t>
            </a:r>
            <a:endParaRPr lang="en-US" sz="8800" dirty="0">
              <a:latin typeface="vtks distress" panose="02000000000000000000" pitchFamily="2" charset="0"/>
            </a:endParaRPr>
          </a:p>
        </p:txBody>
      </p:sp>
      <p:sp>
        <p:nvSpPr>
          <p:cNvPr id="6" name="TextBox 5"/>
          <p:cNvSpPr txBox="1"/>
          <p:nvPr/>
        </p:nvSpPr>
        <p:spPr>
          <a:xfrm>
            <a:off x="3793072" y="2354226"/>
            <a:ext cx="857956" cy="1446550"/>
          </a:xfrm>
          <a:prstGeom prst="rect">
            <a:avLst/>
          </a:prstGeom>
          <a:noFill/>
        </p:spPr>
        <p:txBody>
          <a:bodyPr wrap="square" rtlCol="0">
            <a:spAutoFit/>
          </a:bodyPr>
          <a:lstStyle/>
          <a:p>
            <a:r>
              <a:rPr lang="en-US" sz="8800" dirty="0" smtClean="0">
                <a:latin typeface="vtks distress" panose="02000000000000000000" pitchFamily="2" charset="0"/>
              </a:rPr>
              <a:t>R</a:t>
            </a:r>
            <a:endParaRPr lang="en-US" sz="8800" dirty="0">
              <a:latin typeface="vtks distress" panose="02000000000000000000" pitchFamily="2" charset="0"/>
            </a:endParaRPr>
          </a:p>
        </p:txBody>
      </p:sp>
      <p:sp>
        <p:nvSpPr>
          <p:cNvPr id="7" name="TextBox 6"/>
          <p:cNvSpPr txBox="1"/>
          <p:nvPr/>
        </p:nvSpPr>
        <p:spPr>
          <a:xfrm>
            <a:off x="4413452" y="2382447"/>
            <a:ext cx="779960" cy="1446550"/>
          </a:xfrm>
          <a:prstGeom prst="rect">
            <a:avLst/>
          </a:prstGeom>
          <a:noFill/>
        </p:spPr>
        <p:txBody>
          <a:bodyPr wrap="square" rtlCol="0">
            <a:spAutoFit/>
          </a:bodyPr>
          <a:lstStyle/>
          <a:p>
            <a:r>
              <a:rPr lang="en-US" sz="8800" dirty="0" smtClean="0">
                <a:latin typeface="vtks distress" panose="02000000000000000000" pitchFamily="2" charset="0"/>
              </a:rPr>
              <a:t>I</a:t>
            </a:r>
            <a:endParaRPr lang="en-US" sz="8800" dirty="0">
              <a:latin typeface="vtks distress" panose="02000000000000000000" pitchFamily="2" charset="0"/>
            </a:endParaRPr>
          </a:p>
        </p:txBody>
      </p:sp>
      <p:sp>
        <p:nvSpPr>
          <p:cNvPr id="8" name="TextBox 7"/>
          <p:cNvSpPr txBox="1"/>
          <p:nvPr/>
        </p:nvSpPr>
        <p:spPr>
          <a:xfrm>
            <a:off x="4656164" y="2354223"/>
            <a:ext cx="779960" cy="1446550"/>
          </a:xfrm>
          <a:prstGeom prst="rect">
            <a:avLst/>
          </a:prstGeom>
          <a:noFill/>
        </p:spPr>
        <p:txBody>
          <a:bodyPr wrap="square" rtlCol="0">
            <a:spAutoFit/>
          </a:bodyPr>
          <a:lstStyle/>
          <a:p>
            <a:r>
              <a:rPr lang="en-US" sz="8800" dirty="0" smtClean="0">
                <a:latin typeface="vtks distress" panose="02000000000000000000" pitchFamily="2" charset="0"/>
              </a:rPr>
              <a:t>N</a:t>
            </a:r>
            <a:endParaRPr lang="en-US" sz="8800" dirty="0">
              <a:latin typeface="vtks distress" panose="02000000000000000000" pitchFamily="2" charset="0"/>
            </a:endParaRPr>
          </a:p>
        </p:txBody>
      </p:sp>
      <p:sp>
        <p:nvSpPr>
          <p:cNvPr id="9" name="TextBox 8"/>
          <p:cNvSpPr txBox="1"/>
          <p:nvPr/>
        </p:nvSpPr>
        <p:spPr>
          <a:xfrm>
            <a:off x="5305280" y="2382444"/>
            <a:ext cx="779960" cy="1446550"/>
          </a:xfrm>
          <a:prstGeom prst="rect">
            <a:avLst/>
          </a:prstGeom>
          <a:noFill/>
        </p:spPr>
        <p:txBody>
          <a:bodyPr wrap="square" rtlCol="0">
            <a:spAutoFit/>
          </a:bodyPr>
          <a:lstStyle/>
          <a:p>
            <a:r>
              <a:rPr lang="en-US" sz="8800" dirty="0" smtClean="0">
                <a:latin typeface="vtks distress" panose="02000000000000000000" pitchFamily="2" charset="0"/>
              </a:rPr>
              <a:t>T</a:t>
            </a:r>
            <a:endParaRPr lang="en-US" sz="8800" dirty="0">
              <a:latin typeface="vtks distress" panose="02000000000000000000" pitchFamily="2" charset="0"/>
            </a:endParaRPr>
          </a:p>
        </p:txBody>
      </p:sp>
      <p:sp>
        <p:nvSpPr>
          <p:cNvPr id="10" name="TextBox 9"/>
          <p:cNvSpPr txBox="1"/>
          <p:nvPr/>
        </p:nvSpPr>
        <p:spPr>
          <a:xfrm>
            <a:off x="5796350" y="2388087"/>
            <a:ext cx="779960" cy="1446550"/>
          </a:xfrm>
          <a:prstGeom prst="rect">
            <a:avLst/>
          </a:prstGeom>
          <a:noFill/>
        </p:spPr>
        <p:txBody>
          <a:bodyPr wrap="square" rtlCol="0">
            <a:spAutoFit/>
          </a:bodyPr>
          <a:lstStyle/>
          <a:p>
            <a:r>
              <a:rPr lang="en-US" sz="8800" dirty="0" smtClean="0">
                <a:latin typeface="vtks distress" panose="02000000000000000000" pitchFamily="2" charset="0"/>
              </a:rPr>
              <a:t>H</a:t>
            </a:r>
            <a:endParaRPr lang="en-US" sz="8800" dirty="0">
              <a:latin typeface="vtks distress" panose="02000000000000000000" pitchFamily="2" charset="0"/>
            </a:endParaRPr>
          </a:p>
        </p:txBody>
      </p:sp>
      <p:sp>
        <p:nvSpPr>
          <p:cNvPr id="11" name="TextBox 10"/>
          <p:cNvSpPr txBox="1"/>
          <p:nvPr/>
        </p:nvSpPr>
        <p:spPr>
          <a:xfrm>
            <a:off x="6417236" y="2388090"/>
            <a:ext cx="779960" cy="1446550"/>
          </a:xfrm>
          <a:prstGeom prst="rect">
            <a:avLst/>
          </a:prstGeom>
          <a:noFill/>
        </p:spPr>
        <p:txBody>
          <a:bodyPr wrap="square" rtlCol="0">
            <a:spAutoFit/>
          </a:bodyPr>
          <a:lstStyle/>
          <a:p>
            <a:r>
              <a:rPr lang="en-US" sz="8800" dirty="0" smtClean="0">
                <a:latin typeface="vtks distress" panose="02000000000000000000" pitchFamily="2" charset="0"/>
              </a:rPr>
              <a:t>I</a:t>
            </a:r>
            <a:endParaRPr lang="en-US" sz="8800" dirty="0">
              <a:latin typeface="vtks distress" panose="02000000000000000000" pitchFamily="2" charset="0"/>
            </a:endParaRPr>
          </a:p>
        </p:txBody>
      </p:sp>
      <p:sp>
        <p:nvSpPr>
          <p:cNvPr id="12" name="TextBox 11"/>
          <p:cNvSpPr txBox="1"/>
          <p:nvPr/>
        </p:nvSpPr>
        <p:spPr>
          <a:xfrm>
            <a:off x="6693820" y="2337288"/>
            <a:ext cx="779960" cy="1446550"/>
          </a:xfrm>
          <a:prstGeom prst="rect">
            <a:avLst/>
          </a:prstGeom>
          <a:noFill/>
        </p:spPr>
        <p:txBody>
          <a:bodyPr wrap="square" rtlCol="0">
            <a:spAutoFit/>
          </a:bodyPr>
          <a:lstStyle/>
          <a:p>
            <a:r>
              <a:rPr lang="en-US" sz="8800" dirty="0" smtClean="0">
                <a:latin typeface="vtks distress" panose="02000000000000000000" pitchFamily="2" charset="0"/>
              </a:rPr>
              <a:t>A</a:t>
            </a:r>
            <a:endParaRPr lang="en-US" sz="8800" dirty="0">
              <a:latin typeface="vtks distress" panose="02000000000000000000" pitchFamily="2" charset="0"/>
            </a:endParaRPr>
          </a:p>
        </p:txBody>
      </p:sp>
      <p:sp>
        <p:nvSpPr>
          <p:cNvPr id="13" name="TextBox 12"/>
          <p:cNvSpPr txBox="1"/>
          <p:nvPr/>
        </p:nvSpPr>
        <p:spPr>
          <a:xfrm>
            <a:off x="7884808" y="2388087"/>
            <a:ext cx="779960" cy="1446550"/>
          </a:xfrm>
          <a:prstGeom prst="rect">
            <a:avLst/>
          </a:prstGeom>
          <a:noFill/>
        </p:spPr>
        <p:txBody>
          <a:bodyPr wrap="square" rtlCol="0">
            <a:spAutoFit/>
          </a:bodyPr>
          <a:lstStyle/>
          <a:p>
            <a:r>
              <a:rPr lang="en-US" sz="8800" dirty="0" smtClean="0">
                <a:latin typeface="vtks distress" panose="02000000000000000000" pitchFamily="2" charset="0"/>
              </a:rPr>
              <a:t>S  </a:t>
            </a:r>
            <a:endParaRPr lang="en-US" sz="8800" dirty="0">
              <a:latin typeface="vtks distress" panose="02000000000000000000" pitchFamily="2" charset="0"/>
            </a:endParaRPr>
          </a:p>
        </p:txBody>
      </p:sp>
      <p:sp>
        <p:nvSpPr>
          <p:cNvPr id="14" name="TextBox 13"/>
          <p:cNvSpPr txBox="1"/>
          <p:nvPr/>
        </p:nvSpPr>
        <p:spPr>
          <a:xfrm>
            <a:off x="7269540" y="2371155"/>
            <a:ext cx="779960" cy="1446550"/>
          </a:xfrm>
          <a:prstGeom prst="rect">
            <a:avLst/>
          </a:prstGeom>
          <a:noFill/>
        </p:spPr>
        <p:txBody>
          <a:bodyPr wrap="square" rtlCol="0">
            <a:spAutoFit/>
          </a:bodyPr>
          <a:lstStyle/>
          <a:p>
            <a:r>
              <a:rPr lang="en-US" sz="8800" dirty="0" smtClean="0">
                <a:latin typeface="vtks distress" panose="02000000000000000000" pitchFamily="2" charset="0"/>
              </a:rPr>
              <a:t>N</a:t>
            </a:r>
            <a:endParaRPr lang="en-US" sz="8800" dirty="0">
              <a:latin typeface="vtks distress" panose="02000000000000000000" pitchFamily="2" charset="0"/>
            </a:endParaRPr>
          </a:p>
        </p:txBody>
      </p:sp>
      <p:sp>
        <p:nvSpPr>
          <p:cNvPr id="16" name="TextBox 15"/>
          <p:cNvSpPr txBox="1"/>
          <p:nvPr/>
        </p:nvSpPr>
        <p:spPr>
          <a:xfrm>
            <a:off x="2804784" y="1270497"/>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I</a:t>
            </a:r>
            <a:endParaRPr lang="en-US" sz="7200" dirty="0">
              <a:solidFill>
                <a:srgbClr val="FFFFFF"/>
              </a:solidFill>
              <a:latin typeface="vtks distress" panose="02000000000000000000" pitchFamily="2" charset="0"/>
            </a:endParaRPr>
          </a:p>
        </p:txBody>
      </p:sp>
      <p:sp>
        <p:nvSpPr>
          <p:cNvPr id="17" name="TextBox 16"/>
          <p:cNvSpPr txBox="1"/>
          <p:nvPr/>
        </p:nvSpPr>
        <p:spPr>
          <a:xfrm>
            <a:off x="4678746" y="1270494"/>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T</a:t>
            </a:r>
            <a:endParaRPr lang="en-US" sz="7200" dirty="0">
              <a:solidFill>
                <a:srgbClr val="FFFFFF"/>
              </a:solidFill>
              <a:latin typeface="vtks distress" panose="02000000000000000000" pitchFamily="2" charset="0"/>
            </a:endParaRPr>
          </a:p>
        </p:txBody>
      </p:sp>
      <p:sp>
        <p:nvSpPr>
          <p:cNvPr id="18" name="TextBox 17"/>
          <p:cNvSpPr txBox="1"/>
          <p:nvPr/>
        </p:nvSpPr>
        <p:spPr>
          <a:xfrm>
            <a:off x="4029653" y="1276137"/>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S  </a:t>
            </a:r>
            <a:endParaRPr lang="en-US" sz="7200" dirty="0">
              <a:solidFill>
                <a:srgbClr val="FFFFFF"/>
              </a:solidFill>
              <a:latin typeface="vtks distress" panose="02000000000000000000" pitchFamily="2" charset="0"/>
            </a:endParaRPr>
          </a:p>
        </p:txBody>
      </p:sp>
      <p:sp>
        <p:nvSpPr>
          <p:cNvPr id="19" name="TextBox 18"/>
          <p:cNvSpPr txBox="1"/>
          <p:nvPr/>
        </p:nvSpPr>
        <p:spPr>
          <a:xfrm>
            <a:off x="2087931" y="1264851"/>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F</a:t>
            </a:r>
          </a:p>
        </p:txBody>
      </p:sp>
      <p:sp>
        <p:nvSpPr>
          <p:cNvPr id="15" name="TextBox 14"/>
          <p:cNvSpPr txBox="1"/>
          <p:nvPr/>
        </p:nvSpPr>
        <p:spPr>
          <a:xfrm>
            <a:off x="3268139" y="1242276"/>
            <a:ext cx="857956"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R</a:t>
            </a:r>
            <a:endParaRPr lang="en-US" sz="72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53624" y="3336359"/>
            <a:ext cx="3011143" cy="1323439"/>
          </a:xfrm>
          <a:prstGeom prst="rect">
            <a:avLst/>
          </a:prstGeom>
          <a:noFill/>
        </p:spPr>
        <p:txBody>
          <a:bodyPr wrap="square" rtlCol="0">
            <a:spAutoFit/>
          </a:bodyPr>
          <a:lstStyle/>
          <a:p>
            <a:r>
              <a:rPr lang="en-US" sz="8000" dirty="0" smtClean="0">
                <a:latin typeface="vtks distress" panose="02000000000000000000" pitchFamily="2" charset="0"/>
              </a:rPr>
              <a:t>12</a:t>
            </a:r>
            <a:r>
              <a:rPr lang="en-US" sz="8000" dirty="0" smtClean="0">
                <a:latin typeface="Aaron" panose="02020900000000000000" pitchFamily="18" charset="0"/>
              </a:rPr>
              <a:t>.</a:t>
            </a:r>
            <a:r>
              <a:rPr lang="en-US" sz="8000" dirty="0" smtClean="0">
                <a:latin typeface="vtks distress" panose="02000000000000000000" pitchFamily="2" charset="0"/>
              </a:rPr>
              <a:t>7</a:t>
            </a:r>
            <a:r>
              <a:rPr lang="en-US" sz="8000" dirty="0" smtClean="0">
                <a:latin typeface="Aaron" panose="02020900000000000000" pitchFamily="18" charset="0"/>
              </a:rPr>
              <a:t>-</a:t>
            </a:r>
            <a:r>
              <a:rPr lang="en-US" sz="8000" dirty="0" smtClean="0">
                <a:latin typeface="vtks distress" panose="02000000000000000000" pitchFamily="2" charset="0"/>
              </a:rPr>
              <a:t>11</a:t>
            </a:r>
            <a:endParaRPr lang="en-US" sz="8000" dirty="0">
              <a:latin typeface="vtks distress" panose="02000000000000000000" pitchFamily="2" charset="0"/>
            </a:endParaRPr>
          </a:p>
        </p:txBody>
      </p:sp>
      <p:grpSp>
        <p:nvGrpSpPr>
          <p:cNvPr id="33" name="Group 4"/>
          <p:cNvGrpSpPr>
            <a:grpSpLocks noChangeAspect="1"/>
          </p:cNvGrpSpPr>
          <p:nvPr/>
        </p:nvGrpSpPr>
        <p:grpSpPr bwMode="auto">
          <a:xfrm>
            <a:off x="803362" y="3951300"/>
            <a:ext cx="963930" cy="963930"/>
            <a:chOff x="734" y="2166"/>
            <a:chExt cx="552" cy="552"/>
          </a:xfrm>
        </p:grpSpPr>
        <p:sp>
          <p:nvSpPr>
            <p:cNvPr id="35" name="Freeform 5"/>
            <p:cNvSpPr>
              <a:spLocks/>
            </p:cNvSpPr>
            <p:nvPr/>
          </p:nvSpPr>
          <p:spPr bwMode="auto">
            <a:xfrm>
              <a:off x="734" y="2166"/>
              <a:ext cx="552" cy="552"/>
            </a:xfrm>
            <a:custGeom>
              <a:avLst/>
              <a:gdLst>
                <a:gd name="T0" fmla="*/ 441 w 1104"/>
                <a:gd name="T1" fmla="*/ 12 h 1103"/>
                <a:gd name="T2" fmla="*/ 289 w 1104"/>
                <a:gd name="T3" fmla="*/ 67 h 1103"/>
                <a:gd name="T4" fmla="*/ 162 w 1104"/>
                <a:gd name="T5" fmla="*/ 162 h 1103"/>
                <a:gd name="T6" fmla="*/ 67 w 1104"/>
                <a:gd name="T7" fmla="*/ 289 h 1103"/>
                <a:gd name="T8" fmla="*/ 12 w 1104"/>
                <a:gd name="T9" fmla="*/ 441 h 1103"/>
                <a:gd name="T10" fmla="*/ 1 w 1104"/>
                <a:gd name="T11" fmla="*/ 590 h 1103"/>
                <a:gd name="T12" fmla="*/ 18 w 1104"/>
                <a:gd name="T13" fmla="*/ 695 h 1103"/>
                <a:gd name="T14" fmla="*/ 55 w 1104"/>
                <a:gd name="T15" fmla="*/ 794 h 1103"/>
                <a:gd name="T16" fmla="*/ 109 w 1104"/>
                <a:gd name="T17" fmla="*/ 882 h 1103"/>
                <a:gd name="T18" fmla="*/ 179 w 1104"/>
                <a:gd name="T19" fmla="*/ 959 h 1103"/>
                <a:gd name="T20" fmla="*/ 260 w 1104"/>
                <a:gd name="T21" fmla="*/ 1021 h 1103"/>
                <a:gd name="T22" fmla="*/ 222 w 1104"/>
                <a:gd name="T23" fmla="*/ 961 h 1103"/>
                <a:gd name="T24" fmla="*/ 152 w 1104"/>
                <a:gd name="T25" fmla="*/ 893 h 1103"/>
                <a:gd name="T26" fmla="*/ 96 w 1104"/>
                <a:gd name="T27" fmla="*/ 812 h 1103"/>
                <a:gd name="T28" fmla="*/ 54 w 1104"/>
                <a:gd name="T29" fmla="*/ 722 h 1103"/>
                <a:gd name="T30" fmla="*/ 31 w 1104"/>
                <a:gd name="T31" fmla="*/ 622 h 1103"/>
                <a:gd name="T32" fmla="*/ 29 w 1104"/>
                <a:gd name="T33" fmla="*/ 499 h 1103"/>
                <a:gd name="T34" fmla="*/ 68 w 1104"/>
                <a:gd name="T35" fmla="*/ 348 h 1103"/>
                <a:gd name="T36" fmla="*/ 146 w 1104"/>
                <a:gd name="T37" fmla="*/ 218 h 1103"/>
                <a:gd name="T38" fmla="*/ 259 w 1104"/>
                <a:gd name="T39" fmla="*/ 116 h 1103"/>
                <a:gd name="T40" fmla="*/ 396 w 1104"/>
                <a:gd name="T41" fmla="*/ 51 h 1103"/>
                <a:gd name="T42" fmla="*/ 553 w 1104"/>
                <a:gd name="T43" fmla="*/ 26 h 1103"/>
                <a:gd name="T44" fmla="*/ 710 w 1104"/>
                <a:gd name="T45" fmla="*/ 51 h 1103"/>
                <a:gd name="T46" fmla="*/ 847 w 1104"/>
                <a:gd name="T47" fmla="*/ 116 h 1103"/>
                <a:gd name="T48" fmla="*/ 959 w 1104"/>
                <a:gd name="T49" fmla="*/ 218 h 1103"/>
                <a:gd name="T50" fmla="*/ 1037 w 1104"/>
                <a:gd name="T51" fmla="*/ 348 h 1103"/>
                <a:gd name="T52" fmla="*/ 1076 w 1104"/>
                <a:gd name="T53" fmla="*/ 499 h 1103"/>
                <a:gd name="T54" fmla="*/ 1068 w 1104"/>
                <a:gd name="T55" fmla="*/ 659 h 1103"/>
                <a:gd name="T56" fmla="*/ 1015 w 1104"/>
                <a:gd name="T57" fmla="*/ 804 h 1103"/>
                <a:gd name="T58" fmla="*/ 925 w 1104"/>
                <a:gd name="T59" fmla="*/ 925 h 1103"/>
                <a:gd name="T60" fmla="*/ 803 w 1104"/>
                <a:gd name="T61" fmla="*/ 1016 h 1103"/>
                <a:gd name="T62" fmla="*/ 659 w 1104"/>
                <a:gd name="T63" fmla="*/ 1068 h 1103"/>
                <a:gd name="T64" fmla="*/ 535 w 1104"/>
                <a:gd name="T65" fmla="*/ 1079 h 1103"/>
                <a:gd name="T66" fmla="*/ 483 w 1104"/>
                <a:gd name="T67" fmla="*/ 1074 h 1103"/>
                <a:gd name="T68" fmla="*/ 431 w 1104"/>
                <a:gd name="T69" fmla="*/ 1064 h 1103"/>
                <a:gd name="T70" fmla="*/ 383 w 1104"/>
                <a:gd name="T71" fmla="*/ 1050 h 1103"/>
                <a:gd name="T72" fmla="*/ 335 w 1104"/>
                <a:gd name="T73" fmla="*/ 1030 h 1103"/>
                <a:gd name="T74" fmla="*/ 290 w 1104"/>
                <a:gd name="T75" fmla="*/ 1007 h 1103"/>
                <a:gd name="T76" fmla="*/ 307 w 1104"/>
                <a:gd name="T77" fmla="*/ 1047 h 1103"/>
                <a:gd name="T78" fmla="*/ 356 w 1104"/>
                <a:gd name="T79" fmla="*/ 1068 h 1103"/>
                <a:gd name="T80" fmla="*/ 407 w 1104"/>
                <a:gd name="T81" fmla="*/ 1085 h 1103"/>
                <a:gd name="T82" fmla="*/ 460 w 1104"/>
                <a:gd name="T83" fmla="*/ 1096 h 1103"/>
                <a:gd name="T84" fmla="*/ 515 w 1104"/>
                <a:gd name="T85" fmla="*/ 1102 h 1103"/>
                <a:gd name="T86" fmla="*/ 610 w 1104"/>
                <a:gd name="T87" fmla="*/ 1101 h 1103"/>
                <a:gd name="T88" fmla="*/ 767 w 1104"/>
                <a:gd name="T89" fmla="*/ 1060 h 1103"/>
                <a:gd name="T90" fmla="*/ 903 w 1104"/>
                <a:gd name="T91" fmla="*/ 978 h 1103"/>
                <a:gd name="T92" fmla="*/ 1011 w 1104"/>
                <a:gd name="T93" fmla="*/ 861 h 1103"/>
                <a:gd name="T94" fmla="*/ 1080 w 1104"/>
                <a:gd name="T95" fmla="*/ 717 h 1103"/>
                <a:gd name="T96" fmla="*/ 1104 w 1104"/>
                <a:gd name="T97" fmla="*/ 553 h 1103"/>
                <a:gd name="T98" fmla="*/ 1080 w 1104"/>
                <a:gd name="T99" fmla="*/ 388 h 1103"/>
                <a:gd name="T100" fmla="*/ 1011 w 1104"/>
                <a:gd name="T101" fmla="*/ 244 h 1103"/>
                <a:gd name="T102" fmla="*/ 903 w 1104"/>
                <a:gd name="T103" fmla="*/ 127 h 1103"/>
                <a:gd name="T104" fmla="*/ 767 w 1104"/>
                <a:gd name="T105" fmla="*/ 44 h 1103"/>
                <a:gd name="T106" fmla="*/ 610 w 1104"/>
                <a:gd name="T107" fmla="*/ 2 h 1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4" h="1103">
                  <a:moveTo>
                    <a:pt x="553" y="0"/>
                  </a:moveTo>
                  <a:lnTo>
                    <a:pt x="497" y="2"/>
                  </a:lnTo>
                  <a:lnTo>
                    <a:pt x="441" y="12"/>
                  </a:lnTo>
                  <a:lnTo>
                    <a:pt x="388" y="25"/>
                  </a:lnTo>
                  <a:lnTo>
                    <a:pt x="338" y="44"/>
                  </a:lnTo>
                  <a:lnTo>
                    <a:pt x="289" y="67"/>
                  </a:lnTo>
                  <a:lnTo>
                    <a:pt x="244" y="94"/>
                  </a:lnTo>
                  <a:lnTo>
                    <a:pt x="202" y="127"/>
                  </a:lnTo>
                  <a:lnTo>
                    <a:pt x="162" y="162"/>
                  </a:lnTo>
                  <a:lnTo>
                    <a:pt x="127" y="201"/>
                  </a:lnTo>
                  <a:lnTo>
                    <a:pt x="94" y="244"/>
                  </a:lnTo>
                  <a:lnTo>
                    <a:pt x="67" y="289"/>
                  </a:lnTo>
                  <a:lnTo>
                    <a:pt x="44" y="337"/>
                  </a:lnTo>
                  <a:lnTo>
                    <a:pt x="25" y="388"/>
                  </a:lnTo>
                  <a:lnTo>
                    <a:pt x="12" y="441"/>
                  </a:lnTo>
                  <a:lnTo>
                    <a:pt x="2" y="496"/>
                  </a:lnTo>
                  <a:lnTo>
                    <a:pt x="0" y="553"/>
                  </a:lnTo>
                  <a:lnTo>
                    <a:pt x="1" y="590"/>
                  </a:lnTo>
                  <a:lnTo>
                    <a:pt x="5" y="625"/>
                  </a:lnTo>
                  <a:lnTo>
                    <a:pt x="10" y="661"/>
                  </a:lnTo>
                  <a:lnTo>
                    <a:pt x="18" y="695"/>
                  </a:lnTo>
                  <a:lnTo>
                    <a:pt x="29" y="729"/>
                  </a:lnTo>
                  <a:lnTo>
                    <a:pt x="41" y="762"/>
                  </a:lnTo>
                  <a:lnTo>
                    <a:pt x="55" y="794"/>
                  </a:lnTo>
                  <a:lnTo>
                    <a:pt x="71" y="824"/>
                  </a:lnTo>
                  <a:lnTo>
                    <a:pt x="90" y="854"/>
                  </a:lnTo>
                  <a:lnTo>
                    <a:pt x="109" y="882"/>
                  </a:lnTo>
                  <a:lnTo>
                    <a:pt x="130" y="910"/>
                  </a:lnTo>
                  <a:lnTo>
                    <a:pt x="153" y="935"/>
                  </a:lnTo>
                  <a:lnTo>
                    <a:pt x="179" y="959"/>
                  </a:lnTo>
                  <a:lnTo>
                    <a:pt x="204" y="981"/>
                  </a:lnTo>
                  <a:lnTo>
                    <a:pt x="232" y="1002"/>
                  </a:lnTo>
                  <a:lnTo>
                    <a:pt x="260" y="1021"/>
                  </a:lnTo>
                  <a:lnTo>
                    <a:pt x="275" y="999"/>
                  </a:lnTo>
                  <a:lnTo>
                    <a:pt x="248" y="981"/>
                  </a:lnTo>
                  <a:lnTo>
                    <a:pt x="222" y="961"/>
                  </a:lnTo>
                  <a:lnTo>
                    <a:pt x="197" y="941"/>
                  </a:lnTo>
                  <a:lnTo>
                    <a:pt x="174" y="918"/>
                  </a:lnTo>
                  <a:lnTo>
                    <a:pt x="152" y="893"/>
                  </a:lnTo>
                  <a:lnTo>
                    <a:pt x="131" y="867"/>
                  </a:lnTo>
                  <a:lnTo>
                    <a:pt x="113" y="841"/>
                  </a:lnTo>
                  <a:lnTo>
                    <a:pt x="96" y="812"/>
                  </a:lnTo>
                  <a:lnTo>
                    <a:pt x="80" y="783"/>
                  </a:lnTo>
                  <a:lnTo>
                    <a:pt x="66" y="753"/>
                  </a:lnTo>
                  <a:lnTo>
                    <a:pt x="54" y="722"/>
                  </a:lnTo>
                  <a:lnTo>
                    <a:pt x="45" y="690"/>
                  </a:lnTo>
                  <a:lnTo>
                    <a:pt x="37" y="656"/>
                  </a:lnTo>
                  <a:lnTo>
                    <a:pt x="31" y="622"/>
                  </a:lnTo>
                  <a:lnTo>
                    <a:pt x="28" y="588"/>
                  </a:lnTo>
                  <a:lnTo>
                    <a:pt x="27" y="553"/>
                  </a:lnTo>
                  <a:lnTo>
                    <a:pt x="29" y="499"/>
                  </a:lnTo>
                  <a:lnTo>
                    <a:pt x="37" y="447"/>
                  </a:lnTo>
                  <a:lnTo>
                    <a:pt x="51" y="396"/>
                  </a:lnTo>
                  <a:lnTo>
                    <a:pt x="68" y="348"/>
                  </a:lnTo>
                  <a:lnTo>
                    <a:pt x="90" y="302"/>
                  </a:lnTo>
                  <a:lnTo>
                    <a:pt x="116" y="259"/>
                  </a:lnTo>
                  <a:lnTo>
                    <a:pt x="146" y="218"/>
                  </a:lnTo>
                  <a:lnTo>
                    <a:pt x="181" y="181"/>
                  </a:lnTo>
                  <a:lnTo>
                    <a:pt x="218" y="146"/>
                  </a:lnTo>
                  <a:lnTo>
                    <a:pt x="259" y="116"/>
                  </a:lnTo>
                  <a:lnTo>
                    <a:pt x="302" y="90"/>
                  </a:lnTo>
                  <a:lnTo>
                    <a:pt x="348" y="68"/>
                  </a:lnTo>
                  <a:lnTo>
                    <a:pt x="396" y="51"/>
                  </a:lnTo>
                  <a:lnTo>
                    <a:pt x="447" y="37"/>
                  </a:lnTo>
                  <a:lnTo>
                    <a:pt x="499" y="29"/>
                  </a:lnTo>
                  <a:lnTo>
                    <a:pt x="553" y="26"/>
                  </a:lnTo>
                  <a:lnTo>
                    <a:pt x="607" y="29"/>
                  </a:lnTo>
                  <a:lnTo>
                    <a:pt x="659" y="37"/>
                  </a:lnTo>
                  <a:lnTo>
                    <a:pt x="710" y="51"/>
                  </a:lnTo>
                  <a:lnTo>
                    <a:pt x="758" y="68"/>
                  </a:lnTo>
                  <a:lnTo>
                    <a:pt x="803" y="90"/>
                  </a:lnTo>
                  <a:lnTo>
                    <a:pt x="847" y="116"/>
                  </a:lnTo>
                  <a:lnTo>
                    <a:pt x="887" y="146"/>
                  </a:lnTo>
                  <a:lnTo>
                    <a:pt x="925" y="181"/>
                  </a:lnTo>
                  <a:lnTo>
                    <a:pt x="959" y="218"/>
                  </a:lnTo>
                  <a:lnTo>
                    <a:pt x="989" y="259"/>
                  </a:lnTo>
                  <a:lnTo>
                    <a:pt x="1015" y="302"/>
                  </a:lnTo>
                  <a:lnTo>
                    <a:pt x="1037" y="348"/>
                  </a:lnTo>
                  <a:lnTo>
                    <a:pt x="1056" y="396"/>
                  </a:lnTo>
                  <a:lnTo>
                    <a:pt x="1068" y="447"/>
                  </a:lnTo>
                  <a:lnTo>
                    <a:pt x="1076" y="499"/>
                  </a:lnTo>
                  <a:lnTo>
                    <a:pt x="1079" y="553"/>
                  </a:lnTo>
                  <a:lnTo>
                    <a:pt x="1076" y="607"/>
                  </a:lnTo>
                  <a:lnTo>
                    <a:pt x="1068" y="659"/>
                  </a:lnTo>
                  <a:lnTo>
                    <a:pt x="1056" y="709"/>
                  </a:lnTo>
                  <a:lnTo>
                    <a:pt x="1037" y="758"/>
                  </a:lnTo>
                  <a:lnTo>
                    <a:pt x="1015" y="804"/>
                  </a:lnTo>
                  <a:lnTo>
                    <a:pt x="989" y="846"/>
                  </a:lnTo>
                  <a:lnTo>
                    <a:pt x="959" y="888"/>
                  </a:lnTo>
                  <a:lnTo>
                    <a:pt x="925" y="925"/>
                  </a:lnTo>
                  <a:lnTo>
                    <a:pt x="887" y="959"/>
                  </a:lnTo>
                  <a:lnTo>
                    <a:pt x="847" y="989"/>
                  </a:lnTo>
                  <a:lnTo>
                    <a:pt x="803" y="1016"/>
                  </a:lnTo>
                  <a:lnTo>
                    <a:pt x="758" y="1037"/>
                  </a:lnTo>
                  <a:lnTo>
                    <a:pt x="710" y="1055"/>
                  </a:lnTo>
                  <a:lnTo>
                    <a:pt x="659" y="1068"/>
                  </a:lnTo>
                  <a:lnTo>
                    <a:pt x="607" y="1077"/>
                  </a:lnTo>
                  <a:lnTo>
                    <a:pt x="553" y="1079"/>
                  </a:lnTo>
                  <a:lnTo>
                    <a:pt x="535" y="1079"/>
                  </a:lnTo>
                  <a:lnTo>
                    <a:pt x="517" y="1078"/>
                  </a:lnTo>
                  <a:lnTo>
                    <a:pt x="500" y="1077"/>
                  </a:lnTo>
                  <a:lnTo>
                    <a:pt x="483" y="1074"/>
                  </a:lnTo>
                  <a:lnTo>
                    <a:pt x="466" y="1071"/>
                  </a:lnTo>
                  <a:lnTo>
                    <a:pt x="448" y="1068"/>
                  </a:lnTo>
                  <a:lnTo>
                    <a:pt x="431" y="1064"/>
                  </a:lnTo>
                  <a:lnTo>
                    <a:pt x="415" y="1060"/>
                  </a:lnTo>
                  <a:lnTo>
                    <a:pt x="399" y="1055"/>
                  </a:lnTo>
                  <a:lnTo>
                    <a:pt x="383" y="1050"/>
                  </a:lnTo>
                  <a:lnTo>
                    <a:pt x="366" y="1044"/>
                  </a:lnTo>
                  <a:lnTo>
                    <a:pt x="350" y="1037"/>
                  </a:lnTo>
                  <a:lnTo>
                    <a:pt x="335" y="1030"/>
                  </a:lnTo>
                  <a:lnTo>
                    <a:pt x="320" y="1024"/>
                  </a:lnTo>
                  <a:lnTo>
                    <a:pt x="305" y="1016"/>
                  </a:lnTo>
                  <a:lnTo>
                    <a:pt x="290" y="1007"/>
                  </a:lnTo>
                  <a:lnTo>
                    <a:pt x="275" y="1030"/>
                  </a:lnTo>
                  <a:lnTo>
                    <a:pt x="290" y="1039"/>
                  </a:lnTo>
                  <a:lnTo>
                    <a:pt x="307" y="1047"/>
                  </a:lnTo>
                  <a:lnTo>
                    <a:pt x="323" y="1055"/>
                  </a:lnTo>
                  <a:lnTo>
                    <a:pt x="339" y="1062"/>
                  </a:lnTo>
                  <a:lnTo>
                    <a:pt x="356" y="1068"/>
                  </a:lnTo>
                  <a:lnTo>
                    <a:pt x="372" y="1074"/>
                  </a:lnTo>
                  <a:lnTo>
                    <a:pt x="390" y="1080"/>
                  </a:lnTo>
                  <a:lnTo>
                    <a:pt x="407" y="1085"/>
                  </a:lnTo>
                  <a:lnTo>
                    <a:pt x="424" y="1089"/>
                  </a:lnTo>
                  <a:lnTo>
                    <a:pt x="443" y="1093"/>
                  </a:lnTo>
                  <a:lnTo>
                    <a:pt x="460" y="1096"/>
                  </a:lnTo>
                  <a:lnTo>
                    <a:pt x="478" y="1098"/>
                  </a:lnTo>
                  <a:lnTo>
                    <a:pt x="497" y="1101"/>
                  </a:lnTo>
                  <a:lnTo>
                    <a:pt x="515" y="1102"/>
                  </a:lnTo>
                  <a:lnTo>
                    <a:pt x="535" y="1103"/>
                  </a:lnTo>
                  <a:lnTo>
                    <a:pt x="553" y="1103"/>
                  </a:lnTo>
                  <a:lnTo>
                    <a:pt x="610" y="1101"/>
                  </a:lnTo>
                  <a:lnTo>
                    <a:pt x="665" y="1092"/>
                  </a:lnTo>
                  <a:lnTo>
                    <a:pt x="718" y="1079"/>
                  </a:lnTo>
                  <a:lnTo>
                    <a:pt x="767" y="1060"/>
                  </a:lnTo>
                  <a:lnTo>
                    <a:pt x="816" y="1037"/>
                  </a:lnTo>
                  <a:lnTo>
                    <a:pt x="862" y="1010"/>
                  </a:lnTo>
                  <a:lnTo>
                    <a:pt x="903" y="978"/>
                  </a:lnTo>
                  <a:lnTo>
                    <a:pt x="943" y="942"/>
                  </a:lnTo>
                  <a:lnTo>
                    <a:pt x="978" y="903"/>
                  </a:lnTo>
                  <a:lnTo>
                    <a:pt x="1011" y="861"/>
                  </a:lnTo>
                  <a:lnTo>
                    <a:pt x="1038" y="815"/>
                  </a:lnTo>
                  <a:lnTo>
                    <a:pt x="1061" y="767"/>
                  </a:lnTo>
                  <a:lnTo>
                    <a:pt x="1080" y="717"/>
                  </a:lnTo>
                  <a:lnTo>
                    <a:pt x="1092" y="664"/>
                  </a:lnTo>
                  <a:lnTo>
                    <a:pt x="1102" y="609"/>
                  </a:lnTo>
                  <a:lnTo>
                    <a:pt x="1104" y="553"/>
                  </a:lnTo>
                  <a:lnTo>
                    <a:pt x="1102" y="496"/>
                  </a:lnTo>
                  <a:lnTo>
                    <a:pt x="1092" y="441"/>
                  </a:lnTo>
                  <a:lnTo>
                    <a:pt x="1080" y="388"/>
                  </a:lnTo>
                  <a:lnTo>
                    <a:pt x="1061" y="337"/>
                  </a:lnTo>
                  <a:lnTo>
                    <a:pt x="1038" y="289"/>
                  </a:lnTo>
                  <a:lnTo>
                    <a:pt x="1011" y="244"/>
                  </a:lnTo>
                  <a:lnTo>
                    <a:pt x="978" y="201"/>
                  </a:lnTo>
                  <a:lnTo>
                    <a:pt x="943" y="162"/>
                  </a:lnTo>
                  <a:lnTo>
                    <a:pt x="903" y="127"/>
                  </a:lnTo>
                  <a:lnTo>
                    <a:pt x="862" y="94"/>
                  </a:lnTo>
                  <a:lnTo>
                    <a:pt x="816" y="67"/>
                  </a:lnTo>
                  <a:lnTo>
                    <a:pt x="767" y="44"/>
                  </a:lnTo>
                  <a:lnTo>
                    <a:pt x="718" y="25"/>
                  </a:lnTo>
                  <a:lnTo>
                    <a:pt x="665" y="12"/>
                  </a:lnTo>
                  <a:lnTo>
                    <a:pt x="610" y="2"/>
                  </a:lnTo>
                  <a:lnTo>
                    <a:pt x="5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6"/>
            <p:cNvSpPr>
              <a:spLocks/>
            </p:cNvSpPr>
            <p:nvPr/>
          </p:nvSpPr>
          <p:spPr bwMode="auto">
            <a:xfrm>
              <a:off x="747" y="2179"/>
              <a:ext cx="526" cy="526"/>
            </a:xfrm>
            <a:custGeom>
              <a:avLst/>
              <a:gdLst>
                <a:gd name="T0" fmla="*/ 25 w 1052"/>
                <a:gd name="T1" fmla="*/ 424 h 1053"/>
                <a:gd name="T2" fmla="*/ 77 w 1052"/>
                <a:gd name="T3" fmla="*/ 283 h 1053"/>
                <a:gd name="T4" fmla="*/ 164 w 1052"/>
                <a:gd name="T5" fmla="*/ 165 h 1053"/>
                <a:gd name="T6" fmla="*/ 282 w 1052"/>
                <a:gd name="T7" fmla="*/ 78 h 1053"/>
                <a:gd name="T8" fmla="*/ 424 w 1052"/>
                <a:gd name="T9" fmla="*/ 26 h 1053"/>
                <a:gd name="T10" fmla="*/ 578 w 1052"/>
                <a:gd name="T11" fmla="*/ 18 h 1053"/>
                <a:gd name="T12" fmla="*/ 725 w 1052"/>
                <a:gd name="T13" fmla="*/ 56 h 1053"/>
                <a:gd name="T14" fmla="*/ 851 w 1052"/>
                <a:gd name="T15" fmla="*/ 132 h 1053"/>
                <a:gd name="T16" fmla="*/ 949 w 1052"/>
                <a:gd name="T17" fmla="*/ 241 h 1053"/>
                <a:gd name="T18" fmla="*/ 1014 w 1052"/>
                <a:gd name="T19" fmla="*/ 375 h 1053"/>
                <a:gd name="T20" fmla="*/ 1037 w 1052"/>
                <a:gd name="T21" fmla="*/ 527 h 1053"/>
                <a:gd name="T22" fmla="*/ 1014 w 1052"/>
                <a:gd name="T23" fmla="*/ 679 h 1053"/>
                <a:gd name="T24" fmla="*/ 949 w 1052"/>
                <a:gd name="T25" fmla="*/ 812 h 1053"/>
                <a:gd name="T26" fmla="*/ 851 w 1052"/>
                <a:gd name="T27" fmla="*/ 922 h 1053"/>
                <a:gd name="T28" fmla="*/ 725 w 1052"/>
                <a:gd name="T29" fmla="*/ 998 h 1053"/>
                <a:gd name="T30" fmla="*/ 578 w 1052"/>
                <a:gd name="T31" fmla="*/ 1036 h 1053"/>
                <a:gd name="T32" fmla="*/ 492 w 1052"/>
                <a:gd name="T33" fmla="*/ 1037 h 1053"/>
                <a:gd name="T34" fmla="*/ 441 w 1052"/>
                <a:gd name="T35" fmla="*/ 1031 h 1053"/>
                <a:gd name="T36" fmla="*/ 392 w 1052"/>
                <a:gd name="T37" fmla="*/ 1019 h 1053"/>
                <a:gd name="T38" fmla="*/ 345 w 1052"/>
                <a:gd name="T39" fmla="*/ 1004 h 1053"/>
                <a:gd name="T40" fmla="*/ 300 w 1052"/>
                <a:gd name="T41" fmla="*/ 985 h 1053"/>
                <a:gd name="T42" fmla="*/ 263 w 1052"/>
                <a:gd name="T43" fmla="*/ 981 h 1053"/>
                <a:gd name="T44" fmla="*/ 308 w 1052"/>
                <a:gd name="T45" fmla="*/ 1004 h 1053"/>
                <a:gd name="T46" fmla="*/ 356 w 1052"/>
                <a:gd name="T47" fmla="*/ 1024 h 1053"/>
                <a:gd name="T48" fmla="*/ 404 w 1052"/>
                <a:gd name="T49" fmla="*/ 1038 h 1053"/>
                <a:gd name="T50" fmla="*/ 456 w 1052"/>
                <a:gd name="T51" fmla="*/ 1048 h 1053"/>
                <a:gd name="T52" fmla="*/ 508 w 1052"/>
                <a:gd name="T53" fmla="*/ 1053 h 1053"/>
                <a:gd name="T54" fmla="*/ 632 w 1052"/>
                <a:gd name="T55" fmla="*/ 1042 h 1053"/>
                <a:gd name="T56" fmla="*/ 776 w 1052"/>
                <a:gd name="T57" fmla="*/ 990 h 1053"/>
                <a:gd name="T58" fmla="*/ 898 w 1052"/>
                <a:gd name="T59" fmla="*/ 899 h 1053"/>
                <a:gd name="T60" fmla="*/ 988 w 1052"/>
                <a:gd name="T61" fmla="*/ 778 h 1053"/>
                <a:gd name="T62" fmla="*/ 1041 w 1052"/>
                <a:gd name="T63" fmla="*/ 633 h 1053"/>
                <a:gd name="T64" fmla="*/ 1049 w 1052"/>
                <a:gd name="T65" fmla="*/ 473 h 1053"/>
                <a:gd name="T66" fmla="*/ 1010 w 1052"/>
                <a:gd name="T67" fmla="*/ 322 h 1053"/>
                <a:gd name="T68" fmla="*/ 932 w 1052"/>
                <a:gd name="T69" fmla="*/ 192 h 1053"/>
                <a:gd name="T70" fmla="*/ 820 w 1052"/>
                <a:gd name="T71" fmla="*/ 90 h 1053"/>
                <a:gd name="T72" fmla="*/ 683 w 1052"/>
                <a:gd name="T73" fmla="*/ 25 h 1053"/>
                <a:gd name="T74" fmla="*/ 526 w 1052"/>
                <a:gd name="T75" fmla="*/ 0 h 1053"/>
                <a:gd name="T76" fmla="*/ 369 w 1052"/>
                <a:gd name="T77" fmla="*/ 25 h 1053"/>
                <a:gd name="T78" fmla="*/ 232 w 1052"/>
                <a:gd name="T79" fmla="*/ 90 h 1053"/>
                <a:gd name="T80" fmla="*/ 119 w 1052"/>
                <a:gd name="T81" fmla="*/ 192 h 1053"/>
                <a:gd name="T82" fmla="*/ 41 w 1052"/>
                <a:gd name="T83" fmla="*/ 322 h 1053"/>
                <a:gd name="T84" fmla="*/ 2 w 1052"/>
                <a:gd name="T85" fmla="*/ 473 h 1053"/>
                <a:gd name="T86" fmla="*/ 4 w 1052"/>
                <a:gd name="T87" fmla="*/ 596 h 1053"/>
                <a:gd name="T88" fmla="*/ 27 w 1052"/>
                <a:gd name="T89" fmla="*/ 696 h 1053"/>
                <a:gd name="T90" fmla="*/ 69 w 1052"/>
                <a:gd name="T91" fmla="*/ 786 h 1053"/>
                <a:gd name="T92" fmla="*/ 125 w 1052"/>
                <a:gd name="T93" fmla="*/ 867 h 1053"/>
                <a:gd name="T94" fmla="*/ 195 w 1052"/>
                <a:gd name="T95" fmla="*/ 935 h 1053"/>
                <a:gd name="T96" fmla="*/ 258 w 1052"/>
                <a:gd name="T97" fmla="*/ 962 h 1053"/>
                <a:gd name="T98" fmla="*/ 180 w 1052"/>
                <a:gd name="T99" fmla="*/ 903 h 1053"/>
                <a:gd name="T100" fmla="*/ 116 w 1052"/>
                <a:gd name="T101" fmla="*/ 833 h 1053"/>
                <a:gd name="T102" fmla="*/ 66 w 1052"/>
                <a:gd name="T103" fmla="*/ 751 h 1053"/>
                <a:gd name="T104" fmla="*/ 32 w 1052"/>
                <a:gd name="T105" fmla="*/ 659 h 1053"/>
                <a:gd name="T106" fmla="*/ 16 w 1052"/>
                <a:gd name="T107" fmla="*/ 561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52" h="1053">
                  <a:moveTo>
                    <a:pt x="14" y="527"/>
                  </a:moveTo>
                  <a:lnTo>
                    <a:pt x="17" y="475"/>
                  </a:lnTo>
                  <a:lnTo>
                    <a:pt x="25" y="424"/>
                  </a:lnTo>
                  <a:lnTo>
                    <a:pt x="38" y="375"/>
                  </a:lnTo>
                  <a:lnTo>
                    <a:pt x="55" y="327"/>
                  </a:lnTo>
                  <a:lnTo>
                    <a:pt x="77" y="283"/>
                  </a:lnTo>
                  <a:lnTo>
                    <a:pt x="102" y="241"/>
                  </a:lnTo>
                  <a:lnTo>
                    <a:pt x="131" y="202"/>
                  </a:lnTo>
                  <a:lnTo>
                    <a:pt x="164" y="165"/>
                  </a:lnTo>
                  <a:lnTo>
                    <a:pt x="201" y="132"/>
                  </a:lnTo>
                  <a:lnTo>
                    <a:pt x="240" y="103"/>
                  </a:lnTo>
                  <a:lnTo>
                    <a:pt x="282" y="78"/>
                  </a:lnTo>
                  <a:lnTo>
                    <a:pt x="327" y="56"/>
                  </a:lnTo>
                  <a:lnTo>
                    <a:pt x="374" y="38"/>
                  </a:lnTo>
                  <a:lnTo>
                    <a:pt x="424" y="26"/>
                  </a:lnTo>
                  <a:lnTo>
                    <a:pt x="474" y="18"/>
                  </a:lnTo>
                  <a:lnTo>
                    <a:pt x="526" y="15"/>
                  </a:lnTo>
                  <a:lnTo>
                    <a:pt x="578" y="18"/>
                  </a:lnTo>
                  <a:lnTo>
                    <a:pt x="629" y="26"/>
                  </a:lnTo>
                  <a:lnTo>
                    <a:pt x="678" y="38"/>
                  </a:lnTo>
                  <a:lnTo>
                    <a:pt x="725" y="56"/>
                  </a:lnTo>
                  <a:lnTo>
                    <a:pt x="769" y="78"/>
                  </a:lnTo>
                  <a:lnTo>
                    <a:pt x="812" y="103"/>
                  </a:lnTo>
                  <a:lnTo>
                    <a:pt x="851" y="132"/>
                  </a:lnTo>
                  <a:lnTo>
                    <a:pt x="887" y="165"/>
                  </a:lnTo>
                  <a:lnTo>
                    <a:pt x="920" y="202"/>
                  </a:lnTo>
                  <a:lnTo>
                    <a:pt x="949" y="241"/>
                  </a:lnTo>
                  <a:lnTo>
                    <a:pt x="976" y="283"/>
                  </a:lnTo>
                  <a:lnTo>
                    <a:pt x="996" y="327"/>
                  </a:lnTo>
                  <a:lnTo>
                    <a:pt x="1014" y="375"/>
                  </a:lnTo>
                  <a:lnTo>
                    <a:pt x="1026" y="424"/>
                  </a:lnTo>
                  <a:lnTo>
                    <a:pt x="1034" y="475"/>
                  </a:lnTo>
                  <a:lnTo>
                    <a:pt x="1037" y="527"/>
                  </a:lnTo>
                  <a:lnTo>
                    <a:pt x="1034" y="578"/>
                  </a:lnTo>
                  <a:lnTo>
                    <a:pt x="1026" y="629"/>
                  </a:lnTo>
                  <a:lnTo>
                    <a:pt x="1014" y="679"/>
                  </a:lnTo>
                  <a:lnTo>
                    <a:pt x="996" y="726"/>
                  </a:lnTo>
                  <a:lnTo>
                    <a:pt x="976" y="771"/>
                  </a:lnTo>
                  <a:lnTo>
                    <a:pt x="949" y="812"/>
                  </a:lnTo>
                  <a:lnTo>
                    <a:pt x="920" y="851"/>
                  </a:lnTo>
                  <a:lnTo>
                    <a:pt x="887" y="888"/>
                  </a:lnTo>
                  <a:lnTo>
                    <a:pt x="851" y="922"/>
                  </a:lnTo>
                  <a:lnTo>
                    <a:pt x="812" y="950"/>
                  </a:lnTo>
                  <a:lnTo>
                    <a:pt x="769" y="976"/>
                  </a:lnTo>
                  <a:lnTo>
                    <a:pt x="725" y="998"/>
                  </a:lnTo>
                  <a:lnTo>
                    <a:pt x="678" y="1015"/>
                  </a:lnTo>
                  <a:lnTo>
                    <a:pt x="629" y="1028"/>
                  </a:lnTo>
                  <a:lnTo>
                    <a:pt x="578" y="1036"/>
                  </a:lnTo>
                  <a:lnTo>
                    <a:pt x="526" y="1038"/>
                  </a:lnTo>
                  <a:lnTo>
                    <a:pt x="509" y="1038"/>
                  </a:lnTo>
                  <a:lnTo>
                    <a:pt x="492" y="1037"/>
                  </a:lnTo>
                  <a:lnTo>
                    <a:pt x="474" y="1036"/>
                  </a:lnTo>
                  <a:lnTo>
                    <a:pt x="457" y="1033"/>
                  </a:lnTo>
                  <a:lnTo>
                    <a:pt x="441" y="1031"/>
                  </a:lnTo>
                  <a:lnTo>
                    <a:pt x="425" y="1028"/>
                  </a:lnTo>
                  <a:lnTo>
                    <a:pt x="407" y="1024"/>
                  </a:lnTo>
                  <a:lnTo>
                    <a:pt x="392" y="1019"/>
                  </a:lnTo>
                  <a:lnTo>
                    <a:pt x="376" y="1015"/>
                  </a:lnTo>
                  <a:lnTo>
                    <a:pt x="360" y="1010"/>
                  </a:lnTo>
                  <a:lnTo>
                    <a:pt x="345" y="1004"/>
                  </a:lnTo>
                  <a:lnTo>
                    <a:pt x="330" y="999"/>
                  </a:lnTo>
                  <a:lnTo>
                    <a:pt x="315" y="992"/>
                  </a:lnTo>
                  <a:lnTo>
                    <a:pt x="300" y="985"/>
                  </a:lnTo>
                  <a:lnTo>
                    <a:pt x="285" y="978"/>
                  </a:lnTo>
                  <a:lnTo>
                    <a:pt x="271" y="970"/>
                  </a:lnTo>
                  <a:lnTo>
                    <a:pt x="263" y="981"/>
                  </a:lnTo>
                  <a:lnTo>
                    <a:pt x="278" y="990"/>
                  </a:lnTo>
                  <a:lnTo>
                    <a:pt x="293" y="998"/>
                  </a:lnTo>
                  <a:lnTo>
                    <a:pt x="308" y="1004"/>
                  </a:lnTo>
                  <a:lnTo>
                    <a:pt x="323" y="1011"/>
                  </a:lnTo>
                  <a:lnTo>
                    <a:pt x="339" y="1018"/>
                  </a:lnTo>
                  <a:lnTo>
                    <a:pt x="356" y="1024"/>
                  </a:lnTo>
                  <a:lnTo>
                    <a:pt x="372" y="1029"/>
                  </a:lnTo>
                  <a:lnTo>
                    <a:pt x="388" y="1034"/>
                  </a:lnTo>
                  <a:lnTo>
                    <a:pt x="404" y="1038"/>
                  </a:lnTo>
                  <a:lnTo>
                    <a:pt x="421" y="1042"/>
                  </a:lnTo>
                  <a:lnTo>
                    <a:pt x="439" y="1045"/>
                  </a:lnTo>
                  <a:lnTo>
                    <a:pt x="456" y="1048"/>
                  </a:lnTo>
                  <a:lnTo>
                    <a:pt x="473" y="1051"/>
                  </a:lnTo>
                  <a:lnTo>
                    <a:pt x="490" y="1052"/>
                  </a:lnTo>
                  <a:lnTo>
                    <a:pt x="508" y="1053"/>
                  </a:lnTo>
                  <a:lnTo>
                    <a:pt x="526" y="1053"/>
                  </a:lnTo>
                  <a:lnTo>
                    <a:pt x="580" y="1051"/>
                  </a:lnTo>
                  <a:lnTo>
                    <a:pt x="632" y="1042"/>
                  </a:lnTo>
                  <a:lnTo>
                    <a:pt x="683" y="1029"/>
                  </a:lnTo>
                  <a:lnTo>
                    <a:pt x="731" y="1011"/>
                  </a:lnTo>
                  <a:lnTo>
                    <a:pt x="776" y="990"/>
                  </a:lnTo>
                  <a:lnTo>
                    <a:pt x="820" y="963"/>
                  </a:lnTo>
                  <a:lnTo>
                    <a:pt x="860" y="933"/>
                  </a:lnTo>
                  <a:lnTo>
                    <a:pt x="898" y="899"/>
                  </a:lnTo>
                  <a:lnTo>
                    <a:pt x="932" y="862"/>
                  </a:lnTo>
                  <a:lnTo>
                    <a:pt x="962" y="820"/>
                  </a:lnTo>
                  <a:lnTo>
                    <a:pt x="988" y="778"/>
                  </a:lnTo>
                  <a:lnTo>
                    <a:pt x="1010" y="732"/>
                  </a:lnTo>
                  <a:lnTo>
                    <a:pt x="1029" y="683"/>
                  </a:lnTo>
                  <a:lnTo>
                    <a:pt x="1041" y="633"/>
                  </a:lnTo>
                  <a:lnTo>
                    <a:pt x="1049" y="581"/>
                  </a:lnTo>
                  <a:lnTo>
                    <a:pt x="1052" y="527"/>
                  </a:lnTo>
                  <a:lnTo>
                    <a:pt x="1049" y="473"/>
                  </a:lnTo>
                  <a:lnTo>
                    <a:pt x="1041" y="421"/>
                  </a:lnTo>
                  <a:lnTo>
                    <a:pt x="1029" y="370"/>
                  </a:lnTo>
                  <a:lnTo>
                    <a:pt x="1010" y="322"/>
                  </a:lnTo>
                  <a:lnTo>
                    <a:pt x="988" y="276"/>
                  </a:lnTo>
                  <a:lnTo>
                    <a:pt x="962" y="233"/>
                  </a:lnTo>
                  <a:lnTo>
                    <a:pt x="932" y="192"/>
                  </a:lnTo>
                  <a:lnTo>
                    <a:pt x="898" y="155"/>
                  </a:lnTo>
                  <a:lnTo>
                    <a:pt x="860" y="120"/>
                  </a:lnTo>
                  <a:lnTo>
                    <a:pt x="820" y="90"/>
                  </a:lnTo>
                  <a:lnTo>
                    <a:pt x="776" y="64"/>
                  </a:lnTo>
                  <a:lnTo>
                    <a:pt x="731" y="42"/>
                  </a:lnTo>
                  <a:lnTo>
                    <a:pt x="683" y="25"/>
                  </a:lnTo>
                  <a:lnTo>
                    <a:pt x="632" y="11"/>
                  </a:lnTo>
                  <a:lnTo>
                    <a:pt x="580" y="3"/>
                  </a:lnTo>
                  <a:lnTo>
                    <a:pt x="526" y="0"/>
                  </a:lnTo>
                  <a:lnTo>
                    <a:pt x="472" y="3"/>
                  </a:lnTo>
                  <a:lnTo>
                    <a:pt x="420" y="11"/>
                  </a:lnTo>
                  <a:lnTo>
                    <a:pt x="369" y="25"/>
                  </a:lnTo>
                  <a:lnTo>
                    <a:pt x="321" y="42"/>
                  </a:lnTo>
                  <a:lnTo>
                    <a:pt x="275" y="64"/>
                  </a:lnTo>
                  <a:lnTo>
                    <a:pt x="232" y="90"/>
                  </a:lnTo>
                  <a:lnTo>
                    <a:pt x="191" y="120"/>
                  </a:lnTo>
                  <a:lnTo>
                    <a:pt x="154" y="155"/>
                  </a:lnTo>
                  <a:lnTo>
                    <a:pt x="119" y="192"/>
                  </a:lnTo>
                  <a:lnTo>
                    <a:pt x="89" y="233"/>
                  </a:lnTo>
                  <a:lnTo>
                    <a:pt x="63" y="276"/>
                  </a:lnTo>
                  <a:lnTo>
                    <a:pt x="41" y="322"/>
                  </a:lnTo>
                  <a:lnTo>
                    <a:pt x="24" y="370"/>
                  </a:lnTo>
                  <a:lnTo>
                    <a:pt x="10" y="421"/>
                  </a:lnTo>
                  <a:lnTo>
                    <a:pt x="2" y="473"/>
                  </a:lnTo>
                  <a:lnTo>
                    <a:pt x="0" y="527"/>
                  </a:lnTo>
                  <a:lnTo>
                    <a:pt x="1" y="562"/>
                  </a:lnTo>
                  <a:lnTo>
                    <a:pt x="4" y="596"/>
                  </a:lnTo>
                  <a:lnTo>
                    <a:pt x="10" y="630"/>
                  </a:lnTo>
                  <a:lnTo>
                    <a:pt x="18" y="664"/>
                  </a:lnTo>
                  <a:lnTo>
                    <a:pt x="27" y="696"/>
                  </a:lnTo>
                  <a:lnTo>
                    <a:pt x="39" y="727"/>
                  </a:lnTo>
                  <a:lnTo>
                    <a:pt x="53" y="757"/>
                  </a:lnTo>
                  <a:lnTo>
                    <a:pt x="69" y="786"/>
                  </a:lnTo>
                  <a:lnTo>
                    <a:pt x="86" y="815"/>
                  </a:lnTo>
                  <a:lnTo>
                    <a:pt x="104" y="841"/>
                  </a:lnTo>
                  <a:lnTo>
                    <a:pt x="125" y="867"/>
                  </a:lnTo>
                  <a:lnTo>
                    <a:pt x="147" y="892"/>
                  </a:lnTo>
                  <a:lnTo>
                    <a:pt x="170" y="915"/>
                  </a:lnTo>
                  <a:lnTo>
                    <a:pt x="195" y="935"/>
                  </a:lnTo>
                  <a:lnTo>
                    <a:pt x="221" y="955"/>
                  </a:lnTo>
                  <a:lnTo>
                    <a:pt x="248" y="973"/>
                  </a:lnTo>
                  <a:lnTo>
                    <a:pt x="258" y="962"/>
                  </a:lnTo>
                  <a:lnTo>
                    <a:pt x="231" y="943"/>
                  </a:lnTo>
                  <a:lnTo>
                    <a:pt x="205" y="925"/>
                  </a:lnTo>
                  <a:lnTo>
                    <a:pt x="180" y="903"/>
                  </a:lnTo>
                  <a:lnTo>
                    <a:pt x="157" y="881"/>
                  </a:lnTo>
                  <a:lnTo>
                    <a:pt x="137" y="858"/>
                  </a:lnTo>
                  <a:lnTo>
                    <a:pt x="116" y="833"/>
                  </a:lnTo>
                  <a:lnTo>
                    <a:pt x="97" y="806"/>
                  </a:lnTo>
                  <a:lnTo>
                    <a:pt x="81" y="779"/>
                  </a:lnTo>
                  <a:lnTo>
                    <a:pt x="66" y="751"/>
                  </a:lnTo>
                  <a:lnTo>
                    <a:pt x="53" y="721"/>
                  </a:lnTo>
                  <a:lnTo>
                    <a:pt x="41" y="691"/>
                  </a:lnTo>
                  <a:lnTo>
                    <a:pt x="32" y="659"/>
                  </a:lnTo>
                  <a:lnTo>
                    <a:pt x="25" y="628"/>
                  </a:lnTo>
                  <a:lnTo>
                    <a:pt x="19" y="595"/>
                  </a:lnTo>
                  <a:lnTo>
                    <a:pt x="16" y="561"/>
                  </a:lnTo>
                  <a:lnTo>
                    <a:pt x="14" y="527"/>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7"/>
            <p:cNvSpPr>
              <a:spLocks/>
            </p:cNvSpPr>
            <p:nvPr/>
          </p:nvSpPr>
          <p:spPr bwMode="auto">
            <a:xfrm>
              <a:off x="755" y="2187"/>
              <a:ext cx="511" cy="511"/>
            </a:xfrm>
            <a:custGeom>
              <a:avLst/>
              <a:gdLst>
                <a:gd name="T0" fmla="*/ 1020 w 1023"/>
                <a:gd name="T1" fmla="*/ 460 h 1023"/>
                <a:gd name="T2" fmla="*/ 1000 w 1023"/>
                <a:gd name="T3" fmla="*/ 360 h 1023"/>
                <a:gd name="T4" fmla="*/ 962 w 1023"/>
                <a:gd name="T5" fmla="*/ 268 h 1023"/>
                <a:gd name="T6" fmla="*/ 906 w 1023"/>
                <a:gd name="T7" fmla="*/ 187 h 1023"/>
                <a:gd name="T8" fmla="*/ 837 w 1023"/>
                <a:gd name="T9" fmla="*/ 117 h 1023"/>
                <a:gd name="T10" fmla="*/ 755 w 1023"/>
                <a:gd name="T11" fmla="*/ 63 h 1023"/>
                <a:gd name="T12" fmla="*/ 664 w 1023"/>
                <a:gd name="T13" fmla="*/ 23 h 1023"/>
                <a:gd name="T14" fmla="*/ 564 w 1023"/>
                <a:gd name="T15" fmla="*/ 3 h 1023"/>
                <a:gd name="T16" fmla="*/ 460 w 1023"/>
                <a:gd name="T17" fmla="*/ 3 h 1023"/>
                <a:gd name="T18" fmla="*/ 360 w 1023"/>
                <a:gd name="T19" fmla="*/ 23 h 1023"/>
                <a:gd name="T20" fmla="*/ 268 w 1023"/>
                <a:gd name="T21" fmla="*/ 63 h 1023"/>
                <a:gd name="T22" fmla="*/ 187 w 1023"/>
                <a:gd name="T23" fmla="*/ 117 h 1023"/>
                <a:gd name="T24" fmla="*/ 117 w 1023"/>
                <a:gd name="T25" fmla="*/ 187 h 1023"/>
                <a:gd name="T26" fmla="*/ 63 w 1023"/>
                <a:gd name="T27" fmla="*/ 268 h 1023"/>
                <a:gd name="T28" fmla="*/ 24 w 1023"/>
                <a:gd name="T29" fmla="*/ 360 h 1023"/>
                <a:gd name="T30" fmla="*/ 3 w 1023"/>
                <a:gd name="T31" fmla="*/ 460 h 1023"/>
                <a:gd name="T32" fmla="*/ 2 w 1023"/>
                <a:gd name="T33" fmla="*/ 546 h 1023"/>
                <a:gd name="T34" fmla="*/ 11 w 1023"/>
                <a:gd name="T35" fmla="*/ 613 h 1023"/>
                <a:gd name="T36" fmla="*/ 27 w 1023"/>
                <a:gd name="T37" fmla="*/ 676 h 1023"/>
                <a:gd name="T38" fmla="*/ 52 w 1023"/>
                <a:gd name="T39" fmla="*/ 736 h 1023"/>
                <a:gd name="T40" fmla="*/ 83 w 1023"/>
                <a:gd name="T41" fmla="*/ 791 h 1023"/>
                <a:gd name="T42" fmla="*/ 123 w 1023"/>
                <a:gd name="T43" fmla="*/ 843 h 1023"/>
                <a:gd name="T44" fmla="*/ 166 w 1023"/>
                <a:gd name="T45" fmla="*/ 888 h 1023"/>
                <a:gd name="T46" fmla="*/ 217 w 1023"/>
                <a:gd name="T47" fmla="*/ 928 h 1023"/>
                <a:gd name="T48" fmla="*/ 453 w 1023"/>
                <a:gd name="T49" fmla="*/ 651 h 1023"/>
                <a:gd name="T50" fmla="*/ 416 w 1023"/>
                <a:gd name="T51" fmla="*/ 628 h 1023"/>
                <a:gd name="T52" fmla="*/ 387 w 1023"/>
                <a:gd name="T53" fmla="*/ 596 h 1023"/>
                <a:gd name="T54" fmla="*/ 368 w 1023"/>
                <a:gd name="T55" fmla="*/ 557 h 1023"/>
                <a:gd name="T56" fmla="*/ 361 w 1023"/>
                <a:gd name="T57" fmla="*/ 512 h 1023"/>
                <a:gd name="T58" fmla="*/ 373 w 1023"/>
                <a:gd name="T59" fmla="*/ 453 h 1023"/>
                <a:gd name="T60" fmla="*/ 406 w 1023"/>
                <a:gd name="T61" fmla="*/ 405 h 1023"/>
                <a:gd name="T62" fmla="*/ 453 w 1023"/>
                <a:gd name="T63" fmla="*/ 372 h 1023"/>
                <a:gd name="T64" fmla="*/ 512 w 1023"/>
                <a:gd name="T65" fmla="*/ 361 h 1023"/>
                <a:gd name="T66" fmla="*/ 571 w 1023"/>
                <a:gd name="T67" fmla="*/ 372 h 1023"/>
                <a:gd name="T68" fmla="*/ 619 w 1023"/>
                <a:gd name="T69" fmla="*/ 405 h 1023"/>
                <a:gd name="T70" fmla="*/ 652 w 1023"/>
                <a:gd name="T71" fmla="*/ 453 h 1023"/>
                <a:gd name="T72" fmla="*/ 663 w 1023"/>
                <a:gd name="T73" fmla="*/ 512 h 1023"/>
                <a:gd name="T74" fmla="*/ 652 w 1023"/>
                <a:gd name="T75" fmla="*/ 570 h 1023"/>
                <a:gd name="T76" fmla="*/ 619 w 1023"/>
                <a:gd name="T77" fmla="*/ 618 h 1023"/>
                <a:gd name="T78" fmla="*/ 571 w 1023"/>
                <a:gd name="T79" fmla="*/ 651 h 1023"/>
                <a:gd name="T80" fmla="*/ 512 w 1023"/>
                <a:gd name="T81" fmla="*/ 663 h 1023"/>
                <a:gd name="T82" fmla="*/ 497 w 1023"/>
                <a:gd name="T83" fmla="*/ 661 h 1023"/>
                <a:gd name="T84" fmla="*/ 483 w 1023"/>
                <a:gd name="T85" fmla="*/ 659 h 1023"/>
                <a:gd name="T86" fmla="*/ 470 w 1023"/>
                <a:gd name="T87" fmla="*/ 656 h 1023"/>
                <a:gd name="T88" fmla="*/ 457 w 1023"/>
                <a:gd name="T89" fmla="*/ 651 h 1023"/>
                <a:gd name="T90" fmla="*/ 271 w 1023"/>
                <a:gd name="T91" fmla="*/ 963 h 1023"/>
                <a:gd name="T92" fmla="*/ 301 w 1023"/>
                <a:gd name="T93" fmla="*/ 977 h 1023"/>
                <a:gd name="T94" fmla="*/ 331 w 1023"/>
                <a:gd name="T95" fmla="*/ 989 h 1023"/>
                <a:gd name="T96" fmla="*/ 362 w 1023"/>
                <a:gd name="T97" fmla="*/ 1000 h 1023"/>
                <a:gd name="T98" fmla="*/ 393 w 1023"/>
                <a:gd name="T99" fmla="*/ 1009 h 1023"/>
                <a:gd name="T100" fmla="*/ 427 w 1023"/>
                <a:gd name="T101" fmla="*/ 1016 h 1023"/>
                <a:gd name="T102" fmla="*/ 460 w 1023"/>
                <a:gd name="T103" fmla="*/ 1021 h 1023"/>
                <a:gd name="T104" fmla="*/ 495 w 1023"/>
                <a:gd name="T105" fmla="*/ 1023 h 1023"/>
                <a:gd name="T106" fmla="*/ 564 w 1023"/>
                <a:gd name="T107" fmla="*/ 1021 h 1023"/>
                <a:gd name="T108" fmla="*/ 664 w 1023"/>
                <a:gd name="T109" fmla="*/ 1000 h 1023"/>
                <a:gd name="T110" fmla="*/ 755 w 1023"/>
                <a:gd name="T111" fmla="*/ 961 h 1023"/>
                <a:gd name="T112" fmla="*/ 837 w 1023"/>
                <a:gd name="T113" fmla="*/ 907 h 1023"/>
                <a:gd name="T114" fmla="*/ 906 w 1023"/>
                <a:gd name="T115" fmla="*/ 836 h 1023"/>
                <a:gd name="T116" fmla="*/ 962 w 1023"/>
                <a:gd name="T117" fmla="*/ 756 h 1023"/>
                <a:gd name="T118" fmla="*/ 1000 w 1023"/>
                <a:gd name="T119" fmla="*/ 664 h 1023"/>
                <a:gd name="T120" fmla="*/ 1020 w 1023"/>
                <a:gd name="T121" fmla="*/ 563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23" h="1023">
                  <a:moveTo>
                    <a:pt x="1023" y="512"/>
                  </a:moveTo>
                  <a:lnTo>
                    <a:pt x="1020" y="460"/>
                  </a:lnTo>
                  <a:lnTo>
                    <a:pt x="1012" y="409"/>
                  </a:lnTo>
                  <a:lnTo>
                    <a:pt x="1000" y="360"/>
                  </a:lnTo>
                  <a:lnTo>
                    <a:pt x="982" y="312"/>
                  </a:lnTo>
                  <a:lnTo>
                    <a:pt x="962" y="268"/>
                  </a:lnTo>
                  <a:lnTo>
                    <a:pt x="935" y="226"/>
                  </a:lnTo>
                  <a:lnTo>
                    <a:pt x="906" y="187"/>
                  </a:lnTo>
                  <a:lnTo>
                    <a:pt x="873" y="150"/>
                  </a:lnTo>
                  <a:lnTo>
                    <a:pt x="837" y="117"/>
                  </a:lnTo>
                  <a:lnTo>
                    <a:pt x="798" y="88"/>
                  </a:lnTo>
                  <a:lnTo>
                    <a:pt x="755" y="63"/>
                  </a:lnTo>
                  <a:lnTo>
                    <a:pt x="711" y="41"/>
                  </a:lnTo>
                  <a:lnTo>
                    <a:pt x="664" y="23"/>
                  </a:lnTo>
                  <a:lnTo>
                    <a:pt x="615" y="11"/>
                  </a:lnTo>
                  <a:lnTo>
                    <a:pt x="564" y="3"/>
                  </a:lnTo>
                  <a:lnTo>
                    <a:pt x="512" y="0"/>
                  </a:lnTo>
                  <a:lnTo>
                    <a:pt x="460" y="3"/>
                  </a:lnTo>
                  <a:lnTo>
                    <a:pt x="410" y="11"/>
                  </a:lnTo>
                  <a:lnTo>
                    <a:pt x="360" y="23"/>
                  </a:lnTo>
                  <a:lnTo>
                    <a:pt x="313" y="41"/>
                  </a:lnTo>
                  <a:lnTo>
                    <a:pt x="268" y="63"/>
                  </a:lnTo>
                  <a:lnTo>
                    <a:pt x="226" y="88"/>
                  </a:lnTo>
                  <a:lnTo>
                    <a:pt x="187" y="117"/>
                  </a:lnTo>
                  <a:lnTo>
                    <a:pt x="150" y="150"/>
                  </a:lnTo>
                  <a:lnTo>
                    <a:pt x="117" y="187"/>
                  </a:lnTo>
                  <a:lnTo>
                    <a:pt x="88" y="226"/>
                  </a:lnTo>
                  <a:lnTo>
                    <a:pt x="63" y="268"/>
                  </a:lnTo>
                  <a:lnTo>
                    <a:pt x="41" y="312"/>
                  </a:lnTo>
                  <a:lnTo>
                    <a:pt x="24" y="360"/>
                  </a:lnTo>
                  <a:lnTo>
                    <a:pt x="11" y="409"/>
                  </a:lnTo>
                  <a:lnTo>
                    <a:pt x="3" y="460"/>
                  </a:lnTo>
                  <a:lnTo>
                    <a:pt x="0" y="512"/>
                  </a:lnTo>
                  <a:lnTo>
                    <a:pt x="2" y="546"/>
                  </a:lnTo>
                  <a:lnTo>
                    <a:pt x="5" y="580"/>
                  </a:lnTo>
                  <a:lnTo>
                    <a:pt x="11" y="613"/>
                  </a:lnTo>
                  <a:lnTo>
                    <a:pt x="18" y="644"/>
                  </a:lnTo>
                  <a:lnTo>
                    <a:pt x="27" y="676"/>
                  </a:lnTo>
                  <a:lnTo>
                    <a:pt x="39" y="706"/>
                  </a:lnTo>
                  <a:lnTo>
                    <a:pt x="52" y="736"/>
                  </a:lnTo>
                  <a:lnTo>
                    <a:pt x="67" y="764"/>
                  </a:lnTo>
                  <a:lnTo>
                    <a:pt x="83" y="791"/>
                  </a:lnTo>
                  <a:lnTo>
                    <a:pt x="102" y="818"/>
                  </a:lnTo>
                  <a:lnTo>
                    <a:pt x="123" y="843"/>
                  </a:lnTo>
                  <a:lnTo>
                    <a:pt x="143" y="866"/>
                  </a:lnTo>
                  <a:lnTo>
                    <a:pt x="166" y="888"/>
                  </a:lnTo>
                  <a:lnTo>
                    <a:pt x="191" y="910"/>
                  </a:lnTo>
                  <a:lnTo>
                    <a:pt x="217" y="928"/>
                  </a:lnTo>
                  <a:lnTo>
                    <a:pt x="244" y="947"/>
                  </a:lnTo>
                  <a:lnTo>
                    <a:pt x="453" y="651"/>
                  </a:lnTo>
                  <a:lnTo>
                    <a:pt x="434" y="641"/>
                  </a:lnTo>
                  <a:lnTo>
                    <a:pt x="416" y="628"/>
                  </a:lnTo>
                  <a:lnTo>
                    <a:pt x="400" y="613"/>
                  </a:lnTo>
                  <a:lnTo>
                    <a:pt x="387" y="596"/>
                  </a:lnTo>
                  <a:lnTo>
                    <a:pt x="376" y="577"/>
                  </a:lnTo>
                  <a:lnTo>
                    <a:pt x="368" y="557"/>
                  </a:lnTo>
                  <a:lnTo>
                    <a:pt x="363" y="535"/>
                  </a:lnTo>
                  <a:lnTo>
                    <a:pt x="361" y="512"/>
                  </a:lnTo>
                  <a:lnTo>
                    <a:pt x="365" y="482"/>
                  </a:lnTo>
                  <a:lnTo>
                    <a:pt x="373" y="453"/>
                  </a:lnTo>
                  <a:lnTo>
                    <a:pt x="387" y="428"/>
                  </a:lnTo>
                  <a:lnTo>
                    <a:pt x="406" y="405"/>
                  </a:lnTo>
                  <a:lnTo>
                    <a:pt x="428" y="386"/>
                  </a:lnTo>
                  <a:lnTo>
                    <a:pt x="453" y="372"/>
                  </a:lnTo>
                  <a:lnTo>
                    <a:pt x="482" y="364"/>
                  </a:lnTo>
                  <a:lnTo>
                    <a:pt x="512" y="361"/>
                  </a:lnTo>
                  <a:lnTo>
                    <a:pt x="542" y="364"/>
                  </a:lnTo>
                  <a:lnTo>
                    <a:pt x="571" y="372"/>
                  </a:lnTo>
                  <a:lnTo>
                    <a:pt x="596" y="386"/>
                  </a:lnTo>
                  <a:lnTo>
                    <a:pt x="619" y="405"/>
                  </a:lnTo>
                  <a:lnTo>
                    <a:pt x="638" y="428"/>
                  </a:lnTo>
                  <a:lnTo>
                    <a:pt x="652" y="453"/>
                  </a:lnTo>
                  <a:lnTo>
                    <a:pt x="660" y="482"/>
                  </a:lnTo>
                  <a:lnTo>
                    <a:pt x="663" y="512"/>
                  </a:lnTo>
                  <a:lnTo>
                    <a:pt x="660" y="542"/>
                  </a:lnTo>
                  <a:lnTo>
                    <a:pt x="652" y="570"/>
                  </a:lnTo>
                  <a:lnTo>
                    <a:pt x="638" y="596"/>
                  </a:lnTo>
                  <a:lnTo>
                    <a:pt x="619" y="618"/>
                  </a:lnTo>
                  <a:lnTo>
                    <a:pt x="596" y="637"/>
                  </a:lnTo>
                  <a:lnTo>
                    <a:pt x="571" y="651"/>
                  </a:lnTo>
                  <a:lnTo>
                    <a:pt x="542" y="659"/>
                  </a:lnTo>
                  <a:lnTo>
                    <a:pt x="512" y="663"/>
                  </a:lnTo>
                  <a:lnTo>
                    <a:pt x="505" y="663"/>
                  </a:lnTo>
                  <a:lnTo>
                    <a:pt x="497" y="661"/>
                  </a:lnTo>
                  <a:lnTo>
                    <a:pt x="490" y="660"/>
                  </a:lnTo>
                  <a:lnTo>
                    <a:pt x="483" y="659"/>
                  </a:lnTo>
                  <a:lnTo>
                    <a:pt x="476" y="658"/>
                  </a:lnTo>
                  <a:lnTo>
                    <a:pt x="470" y="656"/>
                  </a:lnTo>
                  <a:lnTo>
                    <a:pt x="464" y="653"/>
                  </a:lnTo>
                  <a:lnTo>
                    <a:pt x="457" y="651"/>
                  </a:lnTo>
                  <a:lnTo>
                    <a:pt x="257" y="955"/>
                  </a:lnTo>
                  <a:lnTo>
                    <a:pt x="271" y="963"/>
                  </a:lnTo>
                  <a:lnTo>
                    <a:pt x="286" y="970"/>
                  </a:lnTo>
                  <a:lnTo>
                    <a:pt x="301" y="977"/>
                  </a:lnTo>
                  <a:lnTo>
                    <a:pt x="316" y="984"/>
                  </a:lnTo>
                  <a:lnTo>
                    <a:pt x="331" y="989"/>
                  </a:lnTo>
                  <a:lnTo>
                    <a:pt x="346" y="995"/>
                  </a:lnTo>
                  <a:lnTo>
                    <a:pt x="362" y="1000"/>
                  </a:lnTo>
                  <a:lnTo>
                    <a:pt x="378" y="1004"/>
                  </a:lnTo>
                  <a:lnTo>
                    <a:pt x="393" y="1009"/>
                  </a:lnTo>
                  <a:lnTo>
                    <a:pt x="411" y="1013"/>
                  </a:lnTo>
                  <a:lnTo>
                    <a:pt x="427" y="1016"/>
                  </a:lnTo>
                  <a:lnTo>
                    <a:pt x="443" y="1018"/>
                  </a:lnTo>
                  <a:lnTo>
                    <a:pt x="460" y="1021"/>
                  </a:lnTo>
                  <a:lnTo>
                    <a:pt x="478" y="1022"/>
                  </a:lnTo>
                  <a:lnTo>
                    <a:pt x="495" y="1023"/>
                  </a:lnTo>
                  <a:lnTo>
                    <a:pt x="512" y="1023"/>
                  </a:lnTo>
                  <a:lnTo>
                    <a:pt x="564" y="1021"/>
                  </a:lnTo>
                  <a:lnTo>
                    <a:pt x="615" y="1013"/>
                  </a:lnTo>
                  <a:lnTo>
                    <a:pt x="664" y="1000"/>
                  </a:lnTo>
                  <a:lnTo>
                    <a:pt x="711" y="983"/>
                  </a:lnTo>
                  <a:lnTo>
                    <a:pt x="755" y="961"/>
                  </a:lnTo>
                  <a:lnTo>
                    <a:pt x="798" y="935"/>
                  </a:lnTo>
                  <a:lnTo>
                    <a:pt x="837" y="907"/>
                  </a:lnTo>
                  <a:lnTo>
                    <a:pt x="873" y="873"/>
                  </a:lnTo>
                  <a:lnTo>
                    <a:pt x="906" y="836"/>
                  </a:lnTo>
                  <a:lnTo>
                    <a:pt x="935" y="797"/>
                  </a:lnTo>
                  <a:lnTo>
                    <a:pt x="962" y="756"/>
                  </a:lnTo>
                  <a:lnTo>
                    <a:pt x="982" y="711"/>
                  </a:lnTo>
                  <a:lnTo>
                    <a:pt x="1000" y="664"/>
                  </a:lnTo>
                  <a:lnTo>
                    <a:pt x="1012" y="614"/>
                  </a:lnTo>
                  <a:lnTo>
                    <a:pt x="1020" y="563"/>
                  </a:lnTo>
                  <a:lnTo>
                    <a:pt x="1023" y="5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8"/>
            <p:cNvSpPr>
              <a:spLocks/>
            </p:cNvSpPr>
            <p:nvPr/>
          </p:nvSpPr>
          <p:spPr bwMode="auto">
            <a:xfrm>
              <a:off x="935" y="2367"/>
              <a:ext cx="151" cy="151"/>
            </a:xfrm>
            <a:custGeom>
              <a:avLst/>
              <a:gdLst>
                <a:gd name="T0" fmla="*/ 11 w 302"/>
                <a:gd name="T1" fmla="*/ 122 h 302"/>
                <a:gd name="T2" fmla="*/ 32 w 302"/>
                <a:gd name="T3" fmla="*/ 70 h 302"/>
                <a:gd name="T4" fmla="*/ 70 w 302"/>
                <a:gd name="T5" fmla="*/ 32 h 302"/>
                <a:gd name="T6" fmla="*/ 122 w 302"/>
                <a:gd name="T7" fmla="*/ 10 h 302"/>
                <a:gd name="T8" fmla="*/ 180 w 302"/>
                <a:gd name="T9" fmla="*/ 10 h 302"/>
                <a:gd name="T10" fmla="*/ 231 w 302"/>
                <a:gd name="T11" fmla="*/ 32 h 302"/>
                <a:gd name="T12" fmla="*/ 270 w 302"/>
                <a:gd name="T13" fmla="*/ 70 h 302"/>
                <a:gd name="T14" fmla="*/ 291 w 302"/>
                <a:gd name="T15" fmla="*/ 122 h 302"/>
                <a:gd name="T16" fmla="*/ 291 w 302"/>
                <a:gd name="T17" fmla="*/ 179 h 302"/>
                <a:gd name="T18" fmla="*/ 270 w 302"/>
                <a:gd name="T19" fmla="*/ 230 h 302"/>
                <a:gd name="T20" fmla="*/ 231 w 302"/>
                <a:gd name="T21" fmla="*/ 269 h 302"/>
                <a:gd name="T22" fmla="*/ 180 w 302"/>
                <a:gd name="T23" fmla="*/ 290 h 302"/>
                <a:gd name="T24" fmla="*/ 144 w 302"/>
                <a:gd name="T25" fmla="*/ 293 h 302"/>
                <a:gd name="T26" fmla="*/ 130 w 302"/>
                <a:gd name="T27" fmla="*/ 292 h 302"/>
                <a:gd name="T28" fmla="*/ 118 w 302"/>
                <a:gd name="T29" fmla="*/ 290 h 302"/>
                <a:gd name="T30" fmla="*/ 106 w 302"/>
                <a:gd name="T31" fmla="*/ 287 h 302"/>
                <a:gd name="T32" fmla="*/ 96 w 302"/>
                <a:gd name="T33" fmla="*/ 290 h 302"/>
                <a:gd name="T34" fmla="*/ 109 w 302"/>
                <a:gd name="T35" fmla="*/ 295 h 302"/>
                <a:gd name="T36" fmla="*/ 122 w 302"/>
                <a:gd name="T37" fmla="*/ 298 h 302"/>
                <a:gd name="T38" fmla="*/ 136 w 302"/>
                <a:gd name="T39" fmla="*/ 300 h 302"/>
                <a:gd name="T40" fmla="*/ 151 w 302"/>
                <a:gd name="T41" fmla="*/ 302 h 302"/>
                <a:gd name="T42" fmla="*/ 210 w 302"/>
                <a:gd name="T43" fmla="*/ 290 h 302"/>
                <a:gd name="T44" fmla="*/ 258 w 302"/>
                <a:gd name="T45" fmla="*/ 257 h 302"/>
                <a:gd name="T46" fmla="*/ 291 w 302"/>
                <a:gd name="T47" fmla="*/ 209 h 302"/>
                <a:gd name="T48" fmla="*/ 302 w 302"/>
                <a:gd name="T49" fmla="*/ 151 h 302"/>
                <a:gd name="T50" fmla="*/ 291 w 302"/>
                <a:gd name="T51" fmla="*/ 92 h 302"/>
                <a:gd name="T52" fmla="*/ 258 w 302"/>
                <a:gd name="T53" fmla="*/ 44 h 302"/>
                <a:gd name="T54" fmla="*/ 210 w 302"/>
                <a:gd name="T55" fmla="*/ 11 h 302"/>
                <a:gd name="T56" fmla="*/ 151 w 302"/>
                <a:gd name="T57" fmla="*/ 0 h 302"/>
                <a:gd name="T58" fmla="*/ 92 w 302"/>
                <a:gd name="T59" fmla="*/ 11 h 302"/>
                <a:gd name="T60" fmla="*/ 45 w 302"/>
                <a:gd name="T61" fmla="*/ 44 h 302"/>
                <a:gd name="T62" fmla="*/ 12 w 302"/>
                <a:gd name="T63" fmla="*/ 92 h 302"/>
                <a:gd name="T64" fmla="*/ 0 w 302"/>
                <a:gd name="T65" fmla="*/ 151 h 302"/>
                <a:gd name="T66" fmla="*/ 7 w 302"/>
                <a:gd name="T67" fmla="*/ 196 h 302"/>
                <a:gd name="T68" fmla="*/ 26 w 302"/>
                <a:gd name="T69" fmla="*/ 235 h 302"/>
                <a:gd name="T70" fmla="*/ 55 w 302"/>
                <a:gd name="T71" fmla="*/ 267 h 302"/>
                <a:gd name="T72" fmla="*/ 92 w 302"/>
                <a:gd name="T73" fmla="*/ 290 h 302"/>
                <a:gd name="T74" fmla="*/ 79 w 302"/>
                <a:gd name="T75" fmla="*/ 274 h 302"/>
                <a:gd name="T76" fmla="*/ 46 w 302"/>
                <a:gd name="T77" fmla="*/ 247 h 302"/>
                <a:gd name="T78" fmla="*/ 22 w 302"/>
                <a:gd name="T79" fmla="*/ 213 h 302"/>
                <a:gd name="T80" fmla="*/ 9 w 302"/>
                <a:gd name="T81" fmla="*/ 173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02" h="302">
                  <a:moveTo>
                    <a:pt x="8" y="151"/>
                  </a:moveTo>
                  <a:lnTo>
                    <a:pt x="11" y="122"/>
                  </a:lnTo>
                  <a:lnTo>
                    <a:pt x="20" y="95"/>
                  </a:lnTo>
                  <a:lnTo>
                    <a:pt x="32" y="70"/>
                  </a:lnTo>
                  <a:lnTo>
                    <a:pt x="50" y="49"/>
                  </a:lnTo>
                  <a:lnTo>
                    <a:pt x="70" y="32"/>
                  </a:lnTo>
                  <a:lnTo>
                    <a:pt x="96" y="19"/>
                  </a:lnTo>
                  <a:lnTo>
                    <a:pt x="122" y="10"/>
                  </a:lnTo>
                  <a:lnTo>
                    <a:pt x="151" y="8"/>
                  </a:lnTo>
                  <a:lnTo>
                    <a:pt x="180" y="10"/>
                  </a:lnTo>
                  <a:lnTo>
                    <a:pt x="206" y="19"/>
                  </a:lnTo>
                  <a:lnTo>
                    <a:pt x="231" y="32"/>
                  </a:lnTo>
                  <a:lnTo>
                    <a:pt x="253" y="49"/>
                  </a:lnTo>
                  <a:lnTo>
                    <a:pt x="270" y="70"/>
                  </a:lnTo>
                  <a:lnTo>
                    <a:pt x="283" y="95"/>
                  </a:lnTo>
                  <a:lnTo>
                    <a:pt x="291" y="122"/>
                  </a:lnTo>
                  <a:lnTo>
                    <a:pt x="294" y="151"/>
                  </a:lnTo>
                  <a:lnTo>
                    <a:pt x="291" y="179"/>
                  </a:lnTo>
                  <a:lnTo>
                    <a:pt x="283" y="206"/>
                  </a:lnTo>
                  <a:lnTo>
                    <a:pt x="270" y="230"/>
                  </a:lnTo>
                  <a:lnTo>
                    <a:pt x="253" y="251"/>
                  </a:lnTo>
                  <a:lnTo>
                    <a:pt x="231" y="269"/>
                  </a:lnTo>
                  <a:lnTo>
                    <a:pt x="206" y="282"/>
                  </a:lnTo>
                  <a:lnTo>
                    <a:pt x="180" y="290"/>
                  </a:lnTo>
                  <a:lnTo>
                    <a:pt x="151" y="293"/>
                  </a:lnTo>
                  <a:lnTo>
                    <a:pt x="144" y="293"/>
                  </a:lnTo>
                  <a:lnTo>
                    <a:pt x="137" y="292"/>
                  </a:lnTo>
                  <a:lnTo>
                    <a:pt x="130" y="292"/>
                  </a:lnTo>
                  <a:lnTo>
                    <a:pt x="125" y="291"/>
                  </a:lnTo>
                  <a:lnTo>
                    <a:pt x="118" y="290"/>
                  </a:lnTo>
                  <a:lnTo>
                    <a:pt x="112" y="288"/>
                  </a:lnTo>
                  <a:lnTo>
                    <a:pt x="106" y="287"/>
                  </a:lnTo>
                  <a:lnTo>
                    <a:pt x="100" y="284"/>
                  </a:lnTo>
                  <a:lnTo>
                    <a:pt x="96" y="290"/>
                  </a:lnTo>
                  <a:lnTo>
                    <a:pt x="103" y="292"/>
                  </a:lnTo>
                  <a:lnTo>
                    <a:pt x="109" y="295"/>
                  </a:lnTo>
                  <a:lnTo>
                    <a:pt x="115" y="297"/>
                  </a:lnTo>
                  <a:lnTo>
                    <a:pt x="122" y="298"/>
                  </a:lnTo>
                  <a:lnTo>
                    <a:pt x="129" y="299"/>
                  </a:lnTo>
                  <a:lnTo>
                    <a:pt x="136" y="300"/>
                  </a:lnTo>
                  <a:lnTo>
                    <a:pt x="144" y="302"/>
                  </a:lnTo>
                  <a:lnTo>
                    <a:pt x="151" y="302"/>
                  </a:lnTo>
                  <a:lnTo>
                    <a:pt x="181" y="298"/>
                  </a:lnTo>
                  <a:lnTo>
                    <a:pt x="210" y="290"/>
                  </a:lnTo>
                  <a:lnTo>
                    <a:pt x="235" y="276"/>
                  </a:lnTo>
                  <a:lnTo>
                    <a:pt x="258" y="257"/>
                  </a:lnTo>
                  <a:lnTo>
                    <a:pt x="277" y="235"/>
                  </a:lnTo>
                  <a:lnTo>
                    <a:pt x="291" y="209"/>
                  </a:lnTo>
                  <a:lnTo>
                    <a:pt x="299" y="181"/>
                  </a:lnTo>
                  <a:lnTo>
                    <a:pt x="302" y="151"/>
                  </a:lnTo>
                  <a:lnTo>
                    <a:pt x="299" y="121"/>
                  </a:lnTo>
                  <a:lnTo>
                    <a:pt x="291" y="92"/>
                  </a:lnTo>
                  <a:lnTo>
                    <a:pt x="277" y="67"/>
                  </a:lnTo>
                  <a:lnTo>
                    <a:pt x="258" y="44"/>
                  </a:lnTo>
                  <a:lnTo>
                    <a:pt x="235" y="25"/>
                  </a:lnTo>
                  <a:lnTo>
                    <a:pt x="210" y="11"/>
                  </a:lnTo>
                  <a:lnTo>
                    <a:pt x="181" y="3"/>
                  </a:lnTo>
                  <a:lnTo>
                    <a:pt x="151" y="0"/>
                  </a:lnTo>
                  <a:lnTo>
                    <a:pt x="121" y="3"/>
                  </a:lnTo>
                  <a:lnTo>
                    <a:pt x="92" y="11"/>
                  </a:lnTo>
                  <a:lnTo>
                    <a:pt x="67" y="25"/>
                  </a:lnTo>
                  <a:lnTo>
                    <a:pt x="45" y="44"/>
                  </a:lnTo>
                  <a:lnTo>
                    <a:pt x="26" y="67"/>
                  </a:lnTo>
                  <a:lnTo>
                    <a:pt x="12" y="92"/>
                  </a:lnTo>
                  <a:lnTo>
                    <a:pt x="4" y="121"/>
                  </a:lnTo>
                  <a:lnTo>
                    <a:pt x="0" y="151"/>
                  </a:lnTo>
                  <a:lnTo>
                    <a:pt x="2" y="174"/>
                  </a:lnTo>
                  <a:lnTo>
                    <a:pt x="7" y="196"/>
                  </a:lnTo>
                  <a:lnTo>
                    <a:pt x="15" y="216"/>
                  </a:lnTo>
                  <a:lnTo>
                    <a:pt x="26" y="235"/>
                  </a:lnTo>
                  <a:lnTo>
                    <a:pt x="39" y="252"/>
                  </a:lnTo>
                  <a:lnTo>
                    <a:pt x="55" y="267"/>
                  </a:lnTo>
                  <a:lnTo>
                    <a:pt x="73" y="280"/>
                  </a:lnTo>
                  <a:lnTo>
                    <a:pt x="92" y="290"/>
                  </a:lnTo>
                  <a:lnTo>
                    <a:pt x="97" y="283"/>
                  </a:lnTo>
                  <a:lnTo>
                    <a:pt x="79" y="274"/>
                  </a:lnTo>
                  <a:lnTo>
                    <a:pt x="61" y="262"/>
                  </a:lnTo>
                  <a:lnTo>
                    <a:pt x="46" y="247"/>
                  </a:lnTo>
                  <a:lnTo>
                    <a:pt x="34" y="231"/>
                  </a:lnTo>
                  <a:lnTo>
                    <a:pt x="22" y="213"/>
                  </a:lnTo>
                  <a:lnTo>
                    <a:pt x="15" y="193"/>
                  </a:lnTo>
                  <a:lnTo>
                    <a:pt x="9" y="173"/>
                  </a:lnTo>
                  <a:lnTo>
                    <a:pt x="8" y="15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
            <p:cNvSpPr>
              <a:spLocks/>
            </p:cNvSpPr>
            <p:nvPr/>
          </p:nvSpPr>
          <p:spPr bwMode="auto">
            <a:xfrm>
              <a:off x="939" y="2371"/>
              <a:ext cx="143" cy="143"/>
            </a:xfrm>
            <a:custGeom>
              <a:avLst/>
              <a:gdLst>
                <a:gd name="T0" fmla="*/ 283 w 286"/>
                <a:gd name="T1" fmla="*/ 114 h 285"/>
                <a:gd name="T2" fmla="*/ 262 w 286"/>
                <a:gd name="T3" fmla="*/ 62 h 285"/>
                <a:gd name="T4" fmla="*/ 223 w 286"/>
                <a:gd name="T5" fmla="*/ 24 h 285"/>
                <a:gd name="T6" fmla="*/ 172 w 286"/>
                <a:gd name="T7" fmla="*/ 2 h 285"/>
                <a:gd name="T8" fmla="*/ 114 w 286"/>
                <a:gd name="T9" fmla="*/ 2 h 285"/>
                <a:gd name="T10" fmla="*/ 62 w 286"/>
                <a:gd name="T11" fmla="*/ 24 h 285"/>
                <a:gd name="T12" fmla="*/ 24 w 286"/>
                <a:gd name="T13" fmla="*/ 62 h 285"/>
                <a:gd name="T14" fmla="*/ 3 w 286"/>
                <a:gd name="T15" fmla="*/ 114 h 285"/>
                <a:gd name="T16" fmla="*/ 1 w 286"/>
                <a:gd name="T17" fmla="*/ 165 h 285"/>
                <a:gd name="T18" fmla="*/ 14 w 286"/>
                <a:gd name="T19" fmla="*/ 205 h 285"/>
                <a:gd name="T20" fmla="*/ 38 w 286"/>
                <a:gd name="T21" fmla="*/ 239 h 285"/>
                <a:gd name="T22" fmla="*/ 71 w 286"/>
                <a:gd name="T23" fmla="*/ 266 h 285"/>
                <a:gd name="T24" fmla="*/ 98 w 286"/>
                <a:gd name="T25" fmla="*/ 264 h 285"/>
                <a:gd name="T26" fmla="*/ 64 w 286"/>
                <a:gd name="T27" fmla="*/ 245 h 285"/>
                <a:gd name="T28" fmla="*/ 37 w 286"/>
                <a:gd name="T29" fmla="*/ 216 h 285"/>
                <a:gd name="T30" fmla="*/ 20 w 286"/>
                <a:gd name="T31" fmla="*/ 182 h 285"/>
                <a:gd name="T32" fmla="*/ 14 w 286"/>
                <a:gd name="T33" fmla="*/ 143 h 285"/>
                <a:gd name="T34" fmla="*/ 24 w 286"/>
                <a:gd name="T35" fmla="*/ 92 h 285"/>
                <a:gd name="T36" fmla="*/ 52 w 286"/>
                <a:gd name="T37" fmla="*/ 52 h 285"/>
                <a:gd name="T38" fmla="*/ 92 w 286"/>
                <a:gd name="T39" fmla="*/ 24 h 285"/>
                <a:gd name="T40" fmla="*/ 143 w 286"/>
                <a:gd name="T41" fmla="*/ 14 h 285"/>
                <a:gd name="T42" fmla="*/ 194 w 286"/>
                <a:gd name="T43" fmla="*/ 24 h 285"/>
                <a:gd name="T44" fmla="*/ 234 w 286"/>
                <a:gd name="T45" fmla="*/ 52 h 285"/>
                <a:gd name="T46" fmla="*/ 262 w 286"/>
                <a:gd name="T47" fmla="*/ 92 h 285"/>
                <a:gd name="T48" fmla="*/ 272 w 286"/>
                <a:gd name="T49" fmla="*/ 143 h 285"/>
                <a:gd name="T50" fmla="*/ 262 w 286"/>
                <a:gd name="T51" fmla="*/ 193 h 285"/>
                <a:gd name="T52" fmla="*/ 234 w 286"/>
                <a:gd name="T53" fmla="*/ 234 h 285"/>
                <a:gd name="T54" fmla="*/ 194 w 286"/>
                <a:gd name="T55" fmla="*/ 261 h 285"/>
                <a:gd name="T56" fmla="*/ 143 w 286"/>
                <a:gd name="T57" fmla="*/ 272 h 285"/>
                <a:gd name="T58" fmla="*/ 132 w 286"/>
                <a:gd name="T59" fmla="*/ 272 h 285"/>
                <a:gd name="T60" fmla="*/ 121 w 286"/>
                <a:gd name="T61" fmla="*/ 269 h 285"/>
                <a:gd name="T62" fmla="*/ 110 w 286"/>
                <a:gd name="T63" fmla="*/ 267 h 285"/>
                <a:gd name="T64" fmla="*/ 99 w 286"/>
                <a:gd name="T65" fmla="*/ 264 h 285"/>
                <a:gd name="T66" fmla="*/ 98 w 286"/>
                <a:gd name="T67" fmla="*/ 279 h 285"/>
                <a:gd name="T68" fmla="*/ 110 w 286"/>
                <a:gd name="T69" fmla="*/ 282 h 285"/>
                <a:gd name="T70" fmla="*/ 122 w 286"/>
                <a:gd name="T71" fmla="*/ 284 h 285"/>
                <a:gd name="T72" fmla="*/ 136 w 286"/>
                <a:gd name="T73" fmla="*/ 285 h 285"/>
                <a:gd name="T74" fmla="*/ 172 w 286"/>
                <a:gd name="T75" fmla="*/ 282 h 285"/>
                <a:gd name="T76" fmla="*/ 223 w 286"/>
                <a:gd name="T77" fmla="*/ 261 h 285"/>
                <a:gd name="T78" fmla="*/ 262 w 286"/>
                <a:gd name="T79" fmla="*/ 222 h 285"/>
                <a:gd name="T80" fmla="*/ 283 w 286"/>
                <a:gd name="T81" fmla="*/ 17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6" h="285">
                  <a:moveTo>
                    <a:pt x="286" y="143"/>
                  </a:moveTo>
                  <a:lnTo>
                    <a:pt x="283" y="114"/>
                  </a:lnTo>
                  <a:lnTo>
                    <a:pt x="275" y="87"/>
                  </a:lnTo>
                  <a:lnTo>
                    <a:pt x="262" y="62"/>
                  </a:lnTo>
                  <a:lnTo>
                    <a:pt x="245" y="41"/>
                  </a:lnTo>
                  <a:lnTo>
                    <a:pt x="223" y="24"/>
                  </a:lnTo>
                  <a:lnTo>
                    <a:pt x="198" y="11"/>
                  </a:lnTo>
                  <a:lnTo>
                    <a:pt x="172" y="2"/>
                  </a:lnTo>
                  <a:lnTo>
                    <a:pt x="143" y="0"/>
                  </a:lnTo>
                  <a:lnTo>
                    <a:pt x="114" y="2"/>
                  </a:lnTo>
                  <a:lnTo>
                    <a:pt x="88" y="11"/>
                  </a:lnTo>
                  <a:lnTo>
                    <a:pt x="62" y="24"/>
                  </a:lnTo>
                  <a:lnTo>
                    <a:pt x="42" y="41"/>
                  </a:lnTo>
                  <a:lnTo>
                    <a:pt x="24" y="62"/>
                  </a:lnTo>
                  <a:lnTo>
                    <a:pt x="12" y="87"/>
                  </a:lnTo>
                  <a:lnTo>
                    <a:pt x="3" y="114"/>
                  </a:lnTo>
                  <a:lnTo>
                    <a:pt x="0" y="143"/>
                  </a:lnTo>
                  <a:lnTo>
                    <a:pt x="1" y="165"/>
                  </a:lnTo>
                  <a:lnTo>
                    <a:pt x="7" y="185"/>
                  </a:lnTo>
                  <a:lnTo>
                    <a:pt x="14" y="205"/>
                  </a:lnTo>
                  <a:lnTo>
                    <a:pt x="26" y="223"/>
                  </a:lnTo>
                  <a:lnTo>
                    <a:pt x="38" y="239"/>
                  </a:lnTo>
                  <a:lnTo>
                    <a:pt x="53" y="254"/>
                  </a:lnTo>
                  <a:lnTo>
                    <a:pt x="71" y="266"/>
                  </a:lnTo>
                  <a:lnTo>
                    <a:pt x="89" y="275"/>
                  </a:lnTo>
                  <a:lnTo>
                    <a:pt x="98" y="264"/>
                  </a:lnTo>
                  <a:lnTo>
                    <a:pt x="81" y="256"/>
                  </a:lnTo>
                  <a:lnTo>
                    <a:pt x="64" y="245"/>
                  </a:lnTo>
                  <a:lnTo>
                    <a:pt x="50" y="231"/>
                  </a:lnTo>
                  <a:lnTo>
                    <a:pt x="37" y="216"/>
                  </a:lnTo>
                  <a:lnTo>
                    <a:pt x="28" y="200"/>
                  </a:lnTo>
                  <a:lnTo>
                    <a:pt x="20" y="182"/>
                  </a:lnTo>
                  <a:lnTo>
                    <a:pt x="15" y="163"/>
                  </a:lnTo>
                  <a:lnTo>
                    <a:pt x="14" y="143"/>
                  </a:lnTo>
                  <a:lnTo>
                    <a:pt x="16" y="116"/>
                  </a:lnTo>
                  <a:lnTo>
                    <a:pt x="24" y="92"/>
                  </a:lnTo>
                  <a:lnTo>
                    <a:pt x="36" y="70"/>
                  </a:lnTo>
                  <a:lnTo>
                    <a:pt x="52" y="52"/>
                  </a:lnTo>
                  <a:lnTo>
                    <a:pt x="71" y="36"/>
                  </a:lnTo>
                  <a:lnTo>
                    <a:pt x="92" y="24"/>
                  </a:lnTo>
                  <a:lnTo>
                    <a:pt x="117" y="16"/>
                  </a:lnTo>
                  <a:lnTo>
                    <a:pt x="143" y="14"/>
                  </a:lnTo>
                  <a:lnTo>
                    <a:pt x="170" y="16"/>
                  </a:lnTo>
                  <a:lnTo>
                    <a:pt x="194" y="24"/>
                  </a:lnTo>
                  <a:lnTo>
                    <a:pt x="216" y="36"/>
                  </a:lnTo>
                  <a:lnTo>
                    <a:pt x="234" y="52"/>
                  </a:lnTo>
                  <a:lnTo>
                    <a:pt x="250" y="70"/>
                  </a:lnTo>
                  <a:lnTo>
                    <a:pt x="262" y="92"/>
                  </a:lnTo>
                  <a:lnTo>
                    <a:pt x="270" y="116"/>
                  </a:lnTo>
                  <a:lnTo>
                    <a:pt x="272" y="143"/>
                  </a:lnTo>
                  <a:lnTo>
                    <a:pt x="270" y="169"/>
                  </a:lnTo>
                  <a:lnTo>
                    <a:pt x="262" y="193"/>
                  </a:lnTo>
                  <a:lnTo>
                    <a:pt x="250" y="215"/>
                  </a:lnTo>
                  <a:lnTo>
                    <a:pt x="234" y="234"/>
                  </a:lnTo>
                  <a:lnTo>
                    <a:pt x="216" y="250"/>
                  </a:lnTo>
                  <a:lnTo>
                    <a:pt x="194" y="261"/>
                  </a:lnTo>
                  <a:lnTo>
                    <a:pt x="170" y="269"/>
                  </a:lnTo>
                  <a:lnTo>
                    <a:pt x="143" y="272"/>
                  </a:lnTo>
                  <a:lnTo>
                    <a:pt x="137" y="272"/>
                  </a:lnTo>
                  <a:lnTo>
                    <a:pt x="132" y="272"/>
                  </a:lnTo>
                  <a:lnTo>
                    <a:pt x="126" y="270"/>
                  </a:lnTo>
                  <a:lnTo>
                    <a:pt x="121" y="269"/>
                  </a:lnTo>
                  <a:lnTo>
                    <a:pt x="115" y="268"/>
                  </a:lnTo>
                  <a:lnTo>
                    <a:pt x="110" y="267"/>
                  </a:lnTo>
                  <a:lnTo>
                    <a:pt x="105" y="266"/>
                  </a:lnTo>
                  <a:lnTo>
                    <a:pt x="99" y="264"/>
                  </a:lnTo>
                  <a:lnTo>
                    <a:pt x="92" y="276"/>
                  </a:lnTo>
                  <a:lnTo>
                    <a:pt x="98" y="279"/>
                  </a:lnTo>
                  <a:lnTo>
                    <a:pt x="104" y="280"/>
                  </a:lnTo>
                  <a:lnTo>
                    <a:pt x="110" y="282"/>
                  </a:lnTo>
                  <a:lnTo>
                    <a:pt x="117" y="283"/>
                  </a:lnTo>
                  <a:lnTo>
                    <a:pt x="122" y="284"/>
                  </a:lnTo>
                  <a:lnTo>
                    <a:pt x="129" y="284"/>
                  </a:lnTo>
                  <a:lnTo>
                    <a:pt x="136" y="285"/>
                  </a:lnTo>
                  <a:lnTo>
                    <a:pt x="143" y="285"/>
                  </a:lnTo>
                  <a:lnTo>
                    <a:pt x="172" y="282"/>
                  </a:lnTo>
                  <a:lnTo>
                    <a:pt x="198" y="274"/>
                  </a:lnTo>
                  <a:lnTo>
                    <a:pt x="223" y="261"/>
                  </a:lnTo>
                  <a:lnTo>
                    <a:pt x="245" y="243"/>
                  </a:lnTo>
                  <a:lnTo>
                    <a:pt x="262" y="222"/>
                  </a:lnTo>
                  <a:lnTo>
                    <a:pt x="275" y="198"/>
                  </a:lnTo>
                  <a:lnTo>
                    <a:pt x="283" y="171"/>
                  </a:lnTo>
                  <a:lnTo>
                    <a:pt x="286"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10"/>
            <p:cNvSpPr>
              <a:spLocks/>
            </p:cNvSpPr>
            <p:nvPr/>
          </p:nvSpPr>
          <p:spPr bwMode="auto">
            <a:xfrm>
              <a:off x="864" y="2666"/>
              <a:ext cx="15" cy="15"/>
            </a:xfrm>
            <a:custGeom>
              <a:avLst/>
              <a:gdLst>
                <a:gd name="T0" fmla="*/ 15 w 30"/>
                <a:gd name="T1" fmla="*/ 0 h 31"/>
                <a:gd name="T2" fmla="*/ 0 w 30"/>
                <a:gd name="T3" fmla="*/ 22 h 31"/>
                <a:gd name="T4" fmla="*/ 4 w 30"/>
                <a:gd name="T5" fmla="*/ 25 h 31"/>
                <a:gd name="T6" fmla="*/ 9 w 30"/>
                <a:gd name="T7" fmla="*/ 27 h 31"/>
                <a:gd name="T8" fmla="*/ 12 w 30"/>
                <a:gd name="T9" fmla="*/ 29 h 31"/>
                <a:gd name="T10" fmla="*/ 15 w 30"/>
                <a:gd name="T11" fmla="*/ 31 h 31"/>
                <a:gd name="T12" fmla="*/ 30 w 30"/>
                <a:gd name="T13" fmla="*/ 8 h 31"/>
                <a:gd name="T14" fmla="*/ 27 w 30"/>
                <a:gd name="T15" fmla="*/ 6 h 31"/>
                <a:gd name="T16" fmla="*/ 23 w 30"/>
                <a:gd name="T17" fmla="*/ 5 h 31"/>
                <a:gd name="T18" fmla="*/ 19 w 30"/>
                <a:gd name="T19" fmla="*/ 3 h 31"/>
                <a:gd name="T20" fmla="*/ 15 w 30"/>
                <a:gd name="T21"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31">
                  <a:moveTo>
                    <a:pt x="15" y="0"/>
                  </a:moveTo>
                  <a:lnTo>
                    <a:pt x="0" y="22"/>
                  </a:lnTo>
                  <a:lnTo>
                    <a:pt x="4" y="25"/>
                  </a:lnTo>
                  <a:lnTo>
                    <a:pt x="9" y="27"/>
                  </a:lnTo>
                  <a:lnTo>
                    <a:pt x="12" y="29"/>
                  </a:lnTo>
                  <a:lnTo>
                    <a:pt x="15" y="31"/>
                  </a:lnTo>
                  <a:lnTo>
                    <a:pt x="30" y="8"/>
                  </a:lnTo>
                  <a:lnTo>
                    <a:pt x="27" y="6"/>
                  </a:lnTo>
                  <a:lnTo>
                    <a:pt x="23" y="5"/>
                  </a:lnTo>
                  <a:lnTo>
                    <a:pt x="19" y="3"/>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11"/>
            <p:cNvSpPr>
              <a:spLocks/>
            </p:cNvSpPr>
            <p:nvPr/>
          </p:nvSpPr>
          <p:spPr bwMode="auto">
            <a:xfrm>
              <a:off x="872" y="2660"/>
              <a:ext cx="11" cy="10"/>
            </a:xfrm>
            <a:custGeom>
              <a:avLst/>
              <a:gdLst>
                <a:gd name="T0" fmla="*/ 23 w 23"/>
                <a:gd name="T1" fmla="*/ 8 h 19"/>
                <a:gd name="T2" fmla="*/ 20 w 23"/>
                <a:gd name="T3" fmla="*/ 6 h 19"/>
                <a:gd name="T4" fmla="*/ 17 w 23"/>
                <a:gd name="T5" fmla="*/ 3 h 19"/>
                <a:gd name="T6" fmla="*/ 13 w 23"/>
                <a:gd name="T7" fmla="*/ 2 h 19"/>
                <a:gd name="T8" fmla="*/ 10 w 23"/>
                <a:gd name="T9" fmla="*/ 0 h 19"/>
                <a:gd name="T10" fmla="*/ 0 w 23"/>
                <a:gd name="T11" fmla="*/ 11 h 19"/>
                <a:gd name="T12" fmla="*/ 4 w 23"/>
                <a:gd name="T13" fmla="*/ 14 h 19"/>
                <a:gd name="T14" fmla="*/ 8 w 23"/>
                <a:gd name="T15" fmla="*/ 16 h 19"/>
                <a:gd name="T16" fmla="*/ 12 w 23"/>
                <a:gd name="T17" fmla="*/ 17 h 19"/>
                <a:gd name="T18" fmla="*/ 15 w 23"/>
                <a:gd name="T19" fmla="*/ 19 h 19"/>
                <a:gd name="T20" fmla="*/ 23 w 23"/>
                <a:gd name="T21" fmla="*/ 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 h="19">
                  <a:moveTo>
                    <a:pt x="23" y="8"/>
                  </a:moveTo>
                  <a:lnTo>
                    <a:pt x="20" y="6"/>
                  </a:lnTo>
                  <a:lnTo>
                    <a:pt x="17" y="3"/>
                  </a:lnTo>
                  <a:lnTo>
                    <a:pt x="13" y="2"/>
                  </a:lnTo>
                  <a:lnTo>
                    <a:pt x="10" y="0"/>
                  </a:lnTo>
                  <a:lnTo>
                    <a:pt x="0" y="11"/>
                  </a:lnTo>
                  <a:lnTo>
                    <a:pt x="4" y="14"/>
                  </a:lnTo>
                  <a:lnTo>
                    <a:pt x="8" y="16"/>
                  </a:lnTo>
                  <a:lnTo>
                    <a:pt x="12" y="17"/>
                  </a:lnTo>
                  <a:lnTo>
                    <a:pt x="15" y="19"/>
                  </a:lnTo>
                  <a:lnTo>
                    <a:pt x="23"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2"/>
            <p:cNvSpPr>
              <a:spLocks/>
            </p:cNvSpPr>
            <p:nvPr/>
          </p:nvSpPr>
          <p:spPr bwMode="auto">
            <a:xfrm>
              <a:off x="876" y="2512"/>
              <a:ext cx="107" cy="152"/>
            </a:xfrm>
            <a:custGeom>
              <a:avLst/>
              <a:gdLst>
                <a:gd name="T0" fmla="*/ 209 w 213"/>
                <a:gd name="T1" fmla="*/ 0 h 304"/>
                <a:gd name="T2" fmla="*/ 0 w 213"/>
                <a:gd name="T3" fmla="*/ 296 h 304"/>
                <a:gd name="T4" fmla="*/ 3 w 213"/>
                <a:gd name="T5" fmla="*/ 298 h 304"/>
                <a:gd name="T6" fmla="*/ 7 w 213"/>
                <a:gd name="T7" fmla="*/ 299 h 304"/>
                <a:gd name="T8" fmla="*/ 10 w 213"/>
                <a:gd name="T9" fmla="*/ 302 h 304"/>
                <a:gd name="T10" fmla="*/ 13 w 213"/>
                <a:gd name="T11" fmla="*/ 304 h 304"/>
                <a:gd name="T12" fmla="*/ 213 w 213"/>
                <a:gd name="T13" fmla="*/ 0 h 304"/>
                <a:gd name="T14" fmla="*/ 212 w 213"/>
                <a:gd name="T15" fmla="*/ 0 h 304"/>
                <a:gd name="T16" fmla="*/ 212 w 213"/>
                <a:gd name="T17" fmla="*/ 0 h 304"/>
                <a:gd name="T18" fmla="*/ 211 w 213"/>
                <a:gd name="T19" fmla="*/ 0 h 304"/>
                <a:gd name="T20" fmla="*/ 209 w 213"/>
                <a:gd name="T21"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3" h="304">
                  <a:moveTo>
                    <a:pt x="209" y="0"/>
                  </a:moveTo>
                  <a:lnTo>
                    <a:pt x="0" y="296"/>
                  </a:lnTo>
                  <a:lnTo>
                    <a:pt x="3" y="298"/>
                  </a:lnTo>
                  <a:lnTo>
                    <a:pt x="7" y="299"/>
                  </a:lnTo>
                  <a:lnTo>
                    <a:pt x="10" y="302"/>
                  </a:lnTo>
                  <a:lnTo>
                    <a:pt x="13" y="304"/>
                  </a:lnTo>
                  <a:lnTo>
                    <a:pt x="213" y="0"/>
                  </a:lnTo>
                  <a:lnTo>
                    <a:pt x="212" y="0"/>
                  </a:lnTo>
                  <a:lnTo>
                    <a:pt x="212" y="0"/>
                  </a:lnTo>
                  <a:lnTo>
                    <a:pt x="211" y="0"/>
                  </a:lnTo>
                  <a:lnTo>
                    <a:pt x="20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3"/>
            <p:cNvSpPr>
              <a:spLocks/>
            </p:cNvSpPr>
            <p:nvPr/>
          </p:nvSpPr>
          <p:spPr bwMode="auto">
            <a:xfrm>
              <a:off x="981" y="2509"/>
              <a:ext cx="4" cy="3"/>
            </a:xfrm>
            <a:custGeom>
              <a:avLst/>
              <a:gdLst>
                <a:gd name="T0" fmla="*/ 8 w 8"/>
                <a:gd name="T1" fmla="*/ 1 h 7"/>
                <a:gd name="T2" fmla="*/ 7 w 8"/>
                <a:gd name="T3" fmla="*/ 1 h 7"/>
                <a:gd name="T4" fmla="*/ 7 w 8"/>
                <a:gd name="T5" fmla="*/ 0 h 7"/>
                <a:gd name="T6" fmla="*/ 6 w 8"/>
                <a:gd name="T7" fmla="*/ 0 h 7"/>
                <a:gd name="T8" fmla="*/ 5 w 8"/>
                <a:gd name="T9" fmla="*/ 0 h 7"/>
                <a:gd name="T10" fmla="*/ 0 w 8"/>
                <a:gd name="T11" fmla="*/ 7 h 7"/>
                <a:gd name="T12" fmla="*/ 2 w 8"/>
                <a:gd name="T13" fmla="*/ 7 h 7"/>
                <a:gd name="T14" fmla="*/ 3 w 8"/>
                <a:gd name="T15" fmla="*/ 7 h 7"/>
                <a:gd name="T16" fmla="*/ 3 w 8"/>
                <a:gd name="T17" fmla="*/ 7 h 7"/>
                <a:gd name="T18" fmla="*/ 4 w 8"/>
                <a:gd name="T19" fmla="*/ 7 h 7"/>
                <a:gd name="T20" fmla="*/ 8 w 8"/>
                <a:gd name="T2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 h="7">
                  <a:moveTo>
                    <a:pt x="8" y="1"/>
                  </a:moveTo>
                  <a:lnTo>
                    <a:pt x="7" y="1"/>
                  </a:lnTo>
                  <a:lnTo>
                    <a:pt x="7" y="0"/>
                  </a:lnTo>
                  <a:lnTo>
                    <a:pt x="6" y="0"/>
                  </a:lnTo>
                  <a:lnTo>
                    <a:pt x="5" y="0"/>
                  </a:lnTo>
                  <a:lnTo>
                    <a:pt x="0" y="7"/>
                  </a:lnTo>
                  <a:lnTo>
                    <a:pt x="2" y="7"/>
                  </a:lnTo>
                  <a:lnTo>
                    <a:pt x="3" y="7"/>
                  </a:lnTo>
                  <a:lnTo>
                    <a:pt x="3" y="7"/>
                  </a:lnTo>
                  <a:lnTo>
                    <a:pt x="4" y="7"/>
                  </a:lnTo>
                  <a:lnTo>
                    <a:pt x="8" y="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4"/>
            <p:cNvSpPr>
              <a:spLocks/>
            </p:cNvSpPr>
            <p:nvPr/>
          </p:nvSpPr>
          <p:spPr bwMode="auto">
            <a:xfrm>
              <a:off x="983" y="2503"/>
              <a:ext cx="6" cy="6"/>
            </a:xfrm>
            <a:custGeom>
              <a:avLst/>
              <a:gdLst>
                <a:gd name="T0" fmla="*/ 9 w 10"/>
                <a:gd name="T1" fmla="*/ 0 h 12"/>
                <a:gd name="T2" fmla="*/ 0 w 10"/>
                <a:gd name="T3" fmla="*/ 11 h 12"/>
                <a:gd name="T4" fmla="*/ 1 w 10"/>
                <a:gd name="T5" fmla="*/ 11 h 12"/>
                <a:gd name="T6" fmla="*/ 2 w 10"/>
                <a:gd name="T7" fmla="*/ 11 h 12"/>
                <a:gd name="T8" fmla="*/ 2 w 10"/>
                <a:gd name="T9" fmla="*/ 12 h 12"/>
                <a:gd name="T10" fmla="*/ 3 w 10"/>
                <a:gd name="T11" fmla="*/ 12 h 12"/>
                <a:gd name="T12" fmla="*/ 10 w 10"/>
                <a:gd name="T13" fmla="*/ 0 h 12"/>
                <a:gd name="T14" fmla="*/ 10 w 10"/>
                <a:gd name="T15" fmla="*/ 0 h 12"/>
                <a:gd name="T16" fmla="*/ 10 w 10"/>
                <a:gd name="T17" fmla="*/ 0 h 12"/>
                <a:gd name="T18" fmla="*/ 9 w 10"/>
                <a:gd name="T19" fmla="*/ 0 h 12"/>
                <a:gd name="T20" fmla="*/ 9 w 10"/>
                <a:gd name="T21"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2">
                  <a:moveTo>
                    <a:pt x="9" y="0"/>
                  </a:moveTo>
                  <a:lnTo>
                    <a:pt x="0" y="11"/>
                  </a:lnTo>
                  <a:lnTo>
                    <a:pt x="1" y="11"/>
                  </a:lnTo>
                  <a:lnTo>
                    <a:pt x="2" y="11"/>
                  </a:lnTo>
                  <a:lnTo>
                    <a:pt x="2" y="12"/>
                  </a:lnTo>
                  <a:lnTo>
                    <a:pt x="3" y="12"/>
                  </a:lnTo>
                  <a:lnTo>
                    <a:pt x="10" y="0"/>
                  </a:lnTo>
                  <a:lnTo>
                    <a:pt x="10" y="0"/>
                  </a:lnTo>
                  <a:lnTo>
                    <a:pt x="10" y="0"/>
                  </a:lnTo>
                  <a:lnTo>
                    <a:pt x="9" y="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27"/>
            <p:cNvSpPr>
              <a:spLocks/>
            </p:cNvSpPr>
            <p:nvPr/>
          </p:nvSpPr>
          <p:spPr bwMode="auto">
            <a:xfrm>
              <a:off x="843" y="2217"/>
              <a:ext cx="126" cy="160"/>
            </a:xfrm>
            <a:custGeom>
              <a:avLst/>
              <a:gdLst>
                <a:gd name="T0" fmla="*/ 137 w 251"/>
                <a:gd name="T1" fmla="*/ 0 h 319"/>
                <a:gd name="T2" fmla="*/ 136 w 251"/>
                <a:gd name="T3" fmla="*/ 0 h 319"/>
                <a:gd name="T4" fmla="*/ 131 w 251"/>
                <a:gd name="T5" fmla="*/ 2 h 319"/>
                <a:gd name="T6" fmla="*/ 126 w 251"/>
                <a:gd name="T7" fmla="*/ 3 h 319"/>
                <a:gd name="T8" fmla="*/ 117 w 251"/>
                <a:gd name="T9" fmla="*/ 5 h 319"/>
                <a:gd name="T10" fmla="*/ 107 w 251"/>
                <a:gd name="T11" fmla="*/ 10 h 319"/>
                <a:gd name="T12" fmla="*/ 96 w 251"/>
                <a:gd name="T13" fmla="*/ 14 h 319"/>
                <a:gd name="T14" fmla="*/ 83 w 251"/>
                <a:gd name="T15" fmla="*/ 20 h 319"/>
                <a:gd name="T16" fmla="*/ 69 w 251"/>
                <a:gd name="T17" fmla="*/ 28 h 319"/>
                <a:gd name="T18" fmla="*/ 55 w 251"/>
                <a:gd name="T19" fmla="*/ 37 h 319"/>
                <a:gd name="T20" fmla="*/ 43 w 251"/>
                <a:gd name="T21" fmla="*/ 48 h 319"/>
                <a:gd name="T22" fmla="*/ 31 w 251"/>
                <a:gd name="T23" fmla="*/ 58 h 319"/>
                <a:gd name="T24" fmla="*/ 21 w 251"/>
                <a:gd name="T25" fmla="*/ 67 h 319"/>
                <a:gd name="T26" fmla="*/ 11 w 251"/>
                <a:gd name="T27" fmla="*/ 76 h 319"/>
                <a:gd name="T28" fmla="*/ 6 w 251"/>
                <a:gd name="T29" fmla="*/ 83 h 319"/>
                <a:gd name="T30" fmla="*/ 1 w 251"/>
                <a:gd name="T31" fmla="*/ 88 h 319"/>
                <a:gd name="T32" fmla="*/ 0 w 251"/>
                <a:gd name="T33" fmla="*/ 89 h 319"/>
                <a:gd name="T34" fmla="*/ 198 w 251"/>
                <a:gd name="T35" fmla="*/ 319 h 319"/>
                <a:gd name="T36" fmla="*/ 200 w 251"/>
                <a:gd name="T37" fmla="*/ 317 h 319"/>
                <a:gd name="T38" fmla="*/ 206 w 251"/>
                <a:gd name="T39" fmla="*/ 311 h 319"/>
                <a:gd name="T40" fmla="*/ 213 w 251"/>
                <a:gd name="T41" fmla="*/ 303 h 319"/>
                <a:gd name="T42" fmla="*/ 221 w 251"/>
                <a:gd name="T43" fmla="*/ 298 h 319"/>
                <a:gd name="T44" fmla="*/ 230 w 251"/>
                <a:gd name="T45" fmla="*/ 292 h 319"/>
                <a:gd name="T46" fmla="*/ 240 w 251"/>
                <a:gd name="T47" fmla="*/ 288 h 319"/>
                <a:gd name="T48" fmla="*/ 248 w 251"/>
                <a:gd name="T49" fmla="*/ 286 h 319"/>
                <a:gd name="T50" fmla="*/ 251 w 251"/>
                <a:gd name="T51" fmla="*/ 285 h 319"/>
                <a:gd name="T52" fmla="*/ 137 w 251"/>
                <a:gd name="T53" fmla="*/ 0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1" h="319">
                  <a:moveTo>
                    <a:pt x="137" y="0"/>
                  </a:moveTo>
                  <a:lnTo>
                    <a:pt x="136" y="0"/>
                  </a:lnTo>
                  <a:lnTo>
                    <a:pt x="131" y="2"/>
                  </a:lnTo>
                  <a:lnTo>
                    <a:pt x="126" y="3"/>
                  </a:lnTo>
                  <a:lnTo>
                    <a:pt x="117" y="5"/>
                  </a:lnTo>
                  <a:lnTo>
                    <a:pt x="107" y="10"/>
                  </a:lnTo>
                  <a:lnTo>
                    <a:pt x="96" y="14"/>
                  </a:lnTo>
                  <a:lnTo>
                    <a:pt x="83" y="20"/>
                  </a:lnTo>
                  <a:lnTo>
                    <a:pt x="69" y="28"/>
                  </a:lnTo>
                  <a:lnTo>
                    <a:pt x="55" y="37"/>
                  </a:lnTo>
                  <a:lnTo>
                    <a:pt x="43" y="48"/>
                  </a:lnTo>
                  <a:lnTo>
                    <a:pt x="31" y="58"/>
                  </a:lnTo>
                  <a:lnTo>
                    <a:pt x="21" y="67"/>
                  </a:lnTo>
                  <a:lnTo>
                    <a:pt x="11" y="76"/>
                  </a:lnTo>
                  <a:lnTo>
                    <a:pt x="6" y="83"/>
                  </a:lnTo>
                  <a:lnTo>
                    <a:pt x="1" y="88"/>
                  </a:lnTo>
                  <a:lnTo>
                    <a:pt x="0" y="89"/>
                  </a:lnTo>
                  <a:lnTo>
                    <a:pt x="198" y="319"/>
                  </a:lnTo>
                  <a:lnTo>
                    <a:pt x="200" y="317"/>
                  </a:lnTo>
                  <a:lnTo>
                    <a:pt x="206" y="311"/>
                  </a:lnTo>
                  <a:lnTo>
                    <a:pt x="213" y="303"/>
                  </a:lnTo>
                  <a:lnTo>
                    <a:pt x="221" y="298"/>
                  </a:lnTo>
                  <a:lnTo>
                    <a:pt x="230" y="292"/>
                  </a:lnTo>
                  <a:lnTo>
                    <a:pt x="240" y="288"/>
                  </a:lnTo>
                  <a:lnTo>
                    <a:pt x="248" y="286"/>
                  </a:lnTo>
                  <a:lnTo>
                    <a:pt x="251" y="285"/>
                  </a:lnTo>
                  <a:lnTo>
                    <a:pt x="137" y="0"/>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28"/>
            <p:cNvSpPr>
              <a:spLocks/>
            </p:cNvSpPr>
            <p:nvPr/>
          </p:nvSpPr>
          <p:spPr bwMode="auto">
            <a:xfrm>
              <a:off x="1042" y="2511"/>
              <a:ext cx="128" cy="159"/>
            </a:xfrm>
            <a:custGeom>
              <a:avLst/>
              <a:gdLst>
                <a:gd name="T0" fmla="*/ 121 w 256"/>
                <a:gd name="T1" fmla="*/ 318 h 318"/>
                <a:gd name="T2" fmla="*/ 123 w 256"/>
                <a:gd name="T3" fmla="*/ 318 h 318"/>
                <a:gd name="T4" fmla="*/ 127 w 256"/>
                <a:gd name="T5" fmla="*/ 316 h 318"/>
                <a:gd name="T6" fmla="*/ 133 w 256"/>
                <a:gd name="T7" fmla="*/ 314 h 318"/>
                <a:gd name="T8" fmla="*/ 142 w 256"/>
                <a:gd name="T9" fmla="*/ 312 h 318"/>
                <a:gd name="T10" fmla="*/ 151 w 256"/>
                <a:gd name="T11" fmla="*/ 307 h 318"/>
                <a:gd name="T12" fmla="*/ 163 w 256"/>
                <a:gd name="T13" fmla="*/ 303 h 318"/>
                <a:gd name="T14" fmla="*/ 176 w 256"/>
                <a:gd name="T15" fmla="*/ 296 h 318"/>
                <a:gd name="T16" fmla="*/ 189 w 256"/>
                <a:gd name="T17" fmla="*/ 288 h 318"/>
                <a:gd name="T18" fmla="*/ 203 w 256"/>
                <a:gd name="T19" fmla="*/ 278 h 318"/>
                <a:gd name="T20" fmla="*/ 216 w 256"/>
                <a:gd name="T21" fmla="*/ 268 h 318"/>
                <a:gd name="T22" fmla="*/ 227 w 256"/>
                <a:gd name="T23" fmla="*/ 258 h 318"/>
                <a:gd name="T24" fmla="*/ 237 w 256"/>
                <a:gd name="T25" fmla="*/ 247 h 318"/>
                <a:gd name="T26" fmla="*/ 245 w 256"/>
                <a:gd name="T27" fmla="*/ 239 h 318"/>
                <a:gd name="T28" fmla="*/ 252 w 256"/>
                <a:gd name="T29" fmla="*/ 231 h 318"/>
                <a:gd name="T30" fmla="*/ 255 w 256"/>
                <a:gd name="T31" fmla="*/ 227 h 318"/>
                <a:gd name="T32" fmla="*/ 256 w 256"/>
                <a:gd name="T33" fmla="*/ 226 h 318"/>
                <a:gd name="T34" fmla="*/ 52 w 256"/>
                <a:gd name="T35" fmla="*/ 0 h 318"/>
                <a:gd name="T36" fmla="*/ 50 w 256"/>
                <a:gd name="T37" fmla="*/ 2 h 318"/>
                <a:gd name="T38" fmla="*/ 45 w 256"/>
                <a:gd name="T39" fmla="*/ 8 h 318"/>
                <a:gd name="T40" fmla="*/ 38 w 256"/>
                <a:gd name="T41" fmla="*/ 16 h 318"/>
                <a:gd name="T42" fmla="*/ 30 w 256"/>
                <a:gd name="T43" fmla="*/ 23 h 318"/>
                <a:gd name="T44" fmla="*/ 22 w 256"/>
                <a:gd name="T45" fmla="*/ 29 h 318"/>
                <a:gd name="T46" fmla="*/ 12 w 256"/>
                <a:gd name="T47" fmla="*/ 33 h 318"/>
                <a:gd name="T48" fmla="*/ 4 w 256"/>
                <a:gd name="T49" fmla="*/ 36 h 318"/>
                <a:gd name="T50" fmla="*/ 0 w 256"/>
                <a:gd name="T51" fmla="*/ 37 h 318"/>
                <a:gd name="T52" fmla="*/ 121 w 256"/>
                <a:gd name="T53" fmla="*/ 318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6" h="318">
                  <a:moveTo>
                    <a:pt x="121" y="318"/>
                  </a:moveTo>
                  <a:lnTo>
                    <a:pt x="123" y="318"/>
                  </a:lnTo>
                  <a:lnTo>
                    <a:pt x="127" y="316"/>
                  </a:lnTo>
                  <a:lnTo>
                    <a:pt x="133" y="314"/>
                  </a:lnTo>
                  <a:lnTo>
                    <a:pt x="142" y="312"/>
                  </a:lnTo>
                  <a:lnTo>
                    <a:pt x="151" y="307"/>
                  </a:lnTo>
                  <a:lnTo>
                    <a:pt x="163" y="303"/>
                  </a:lnTo>
                  <a:lnTo>
                    <a:pt x="176" y="296"/>
                  </a:lnTo>
                  <a:lnTo>
                    <a:pt x="189" y="288"/>
                  </a:lnTo>
                  <a:lnTo>
                    <a:pt x="203" y="278"/>
                  </a:lnTo>
                  <a:lnTo>
                    <a:pt x="216" y="268"/>
                  </a:lnTo>
                  <a:lnTo>
                    <a:pt x="227" y="258"/>
                  </a:lnTo>
                  <a:lnTo>
                    <a:pt x="237" y="247"/>
                  </a:lnTo>
                  <a:lnTo>
                    <a:pt x="245" y="239"/>
                  </a:lnTo>
                  <a:lnTo>
                    <a:pt x="252" y="231"/>
                  </a:lnTo>
                  <a:lnTo>
                    <a:pt x="255" y="227"/>
                  </a:lnTo>
                  <a:lnTo>
                    <a:pt x="256" y="226"/>
                  </a:lnTo>
                  <a:lnTo>
                    <a:pt x="52" y="0"/>
                  </a:lnTo>
                  <a:lnTo>
                    <a:pt x="50" y="2"/>
                  </a:lnTo>
                  <a:lnTo>
                    <a:pt x="45" y="8"/>
                  </a:lnTo>
                  <a:lnTo>
                    <a:pt x="38" y="16"/>
                  </a:lnTo>
                  <a:lnTo>
                    <a:pt x="30" y="23"/>
                  </a:lnTo>
                  <a:lnTo>
                    <a:pt x="22" y="29"/>
                  </a:lnTo>
                  <a:lnTo>
                    <a:pt x="12" y="33"/>
                  </a:lnTo>
                  <a:lnTo>
                    <a:pt x="4" y="36"/>
                  </a:lnTo>
                  <a:lnTo>
                    <a:pt x="0" y="37"/>
                  </a:lnTo>
                  <a:lnTo>
                    <a:pt x="121" y="31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29"/>
            <p:cNvSpPr>
              <a:spLocks/>
            </p:cNvSpPr>
            <p:nvPr/>
          </p:nvSpPr>
          <p:spPr bwMode="auto">
            <a:xfrm>
              <a:off x="943" y="2199"/>
              <a:ext cx="40" cy="152"/>
            </a:xfrm>
            <a:custGeom>
              <a:avLst/>
              <a:gdLst>
                <a:gd name="T0" fmla="*/ 0 w 81"/>
                <a:gd name="T1" fmla="*/ 8 h 304"/>
                <a:gd name="T2" fmla="*/ 81 w 81"/>
                <a:gd name="T3" fmla="*/ 304 h 304"/>
                <a:gd name="T4" fmla="*/ 23 w 81"/>
                <a:gd name="T5" fmla="*/ 0 h 304"/>
                <a:gd name="T6" fmla="*/ 0 w 81"/>
                <a:gd name="T7" fmla="*/ 8 h 304"/>
              </a:gdLst>
              <a:ahLst/>
              <a:cxnLst>
                <a:cxn ang="0">
                  <a:pos x="T0" y="T1"/>
                </a:cxn>
                <a:cxn ang="0">
                  <a:pos x="T2" y="T3"/>
                </a:cxn>
                <a:cxn ang="0">
                  <a:pos x="T4" y="T5"/>
                </a:cxn>
                <a:cxn ang="0">
                  <a:pos x="T6" y="T7"/>
                </a:cxn>
              </a:cxnLst>
              <a:rect l="0" t="0" r="r" b="b"/>
              <a:pathLst>
                <a:path w="81" h="304">
                  <a:moveTo>
                    <a:pt x="0" y="8"/>
                  </a:moveTo>
                  <a:lnTo>
                    <a:pt x="81" y="304"/>
                  </a:lnTo>
                  <a:lnTo>
                    <a:pt x="23" y="0"/>
                  </a:lnTo>
                  <a:lnTo>
                    <a:pt x="0"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30"/>
            <p:cNvSpPr>
              <a:spLocks/>
            </p:cNvSpPr>
            <p:nvPr/>
          </p:nvSpPr>
          <p:spPr bwMode="auto">
            <a:xfrm>
              <a:off x="1030" y="2534"/>
              <a:ext cx="45" cy="151"/>
            </a:xfrm>
            <a:custGeom>
              <a:avLst/>
              <a:gdLst>
                <a:gd name="T0" fmla="*/ 90 w 90"/>
                <a:gd name="T1" fmla="*/ 292 h 302"/>
                <a:gd name="T2" fmla="*/ 0 w 90"/>
                <a:gd name="T3" fmla="*/ 0 h 302"/>
                <a:gd name="T4" fmla="*/ 67 w 90"/>
                <a:gd name="T5" fmla="*/ 302 h 302"/>
                <a:gd name="T6" fmla="*/ 90 w 90"/>
                <a:gd name="T7" fmla="*/ 292 h 302"/>
              </a:gdLst>
              <a:ahLst/>
              <a:cxnLst>
                <a:cxn ang="0">
                  <a:pos x="T0" y="T1"/>
                </a:cxn>
                <a:cxn ang="0">
                  <a:pos x="T2" y="T3"/>
                </a:cxn>
                <a:cxn ang="0">
                  <a:pos x="T4" y="T5"/>
                </a:cxn>
                <a:cxn ang="0">
                  <a:pos x="T6" y="T7"/>
                </a:cxn>
              </a:cxnLst>
              <a:rect l="0" t="0" r="r" b="b"/>
              <a:pathLst>
                <a:path w="90" h="302">
                  <a:moveTo>
                    <a:pt x="90" y="292"/>
                  </a:moveTo>
                  <a:lnTo>
                    <a:pt x="0" y="0"/>
                  </a:lnTo>
                  <a:lnTo>
                    <a:pt x="67" y="302"/>
                  </a:lnTo>
                  <a:lnTo>
                    <a:pt x="90" y="292"/>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31"/>
            <p:cNvSpPr>
              <a:spLocks/>
            </p:cNvSpPr>
            <p:nvPr/>
          </p:nvSpPr>
          <p:spPr bwMode="auto">
            <a:xfrm>
              <a:off x="1069" y="2243"/>
              <a:ext cx="113" cy="129"/>
            </a:xfrm>
            <a:custGeom>
              <a:avLst/>
              <a:gdLst>
                <a:gd name="T0" fmla="*/ 178 w 227"/>
                <a:gd name="T1" fmla="*/ 0 h 258"/>
                <a:gd name="T2" fmla="*/ 0 w 227"/>
                <a:gd name="T3" fmla="*/ 249 h 258"/>
                <a:gd name="T4" fmla="*/ 6 w 227"/>
                <a:gd name="T5" fmla="*/ 258 h 258"/>
                <a:gd name="T6" fmla="*/ 227 w 227"/>
                <a:gd name="T7" fmla="*/ 46 h 258"/>
                <a:gd name="T8" fmla="*/ 178 w 227"/>
                <a:gd name="T9" fmla="*/ 0 h 258"/>
              </a:gdLst>
              <a:ahLst/>
              <a:cxnLst>
                <a:cxn ang="0">
                  <a:pos x="T0" y="T1"/>
                </a:cxn>
                <a:cxn ang="0">
                  <a:pos x="T2" y="T3"/>
                </a:cxn>
                <a:cxn ang="0">
                  <a:pos x="T4" y="T5"/>
                </a:cxn>
                <a:cxn ang="0">
                  <a:pos x="T6" y="T7"/>
                </a:cxn>
                <a:cxn ang="0">
                  <a:pos x="T8" y="T9"/>
                </a:cxn>
              </a:cxnLst>
              <a:rect l="0" t="0" r="r" b="b"/>
              <a:pathLst>
                <a:path w="227" h="258">
                  <a:moveTo>
                    <a:pt x="178" y="0"/>
                  </a:moveTo>
                  <a:lnTo>
                    <a:pt x="0" y="249"/>
                  </a:lnTo>
                  <a:lnTo>
                    <a:pt x="6" y="258"/>
                  </a:lnTo>
                  <a:lnTo>
                    <a:pt x="227" y="46"/>
                  </a:lnTo>
                  <a:lnTo>
                    <a:pt x="178" y="0"/>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32"/>
            <p:cNvSpPr>
              <a:spLocks/>
            </p:cNvSpPr>
            <p:nvPr/>
          </p:nvSpPr>
          <p:spPr bwMode="auto">
            <a:xfrm>
              <a:off x="815" y="2496"/>
              <a:ext cx="119" cy="124"/>
            </a:xfrm>
            <a:custGeom>
              <a:avLst/>
              <a:gdLst>
                <a:gd name="T0" fmla="*/ 45 w 238"/>
                <a:gd name="T1" fmla="*/ 247 h 247"/>
                <a:gd name="T2" fmla="*/ 238 w 238"/>
                <a:gd name="T3" fmla="*/ 9 h 247"/>
                <a:gd name="T4" fmla="*/ 232 w 238"/>
                <a:gd name="T5" fmla="*/ 0 h 247"/>
                <a:gd name="T6" fmla="*/ 0 w 238"/>
                <a:gd name="T7" fmla="*/ 200 h 247"/>
                <a:gd name="T8" fmla="*/ 45 w 238"/>
                <a:gd name="T9" fmla="*/ 247 h 247"/>
              </a:gdLst>
              <a:ahLst/>
              <a:cxnLst>
                <a:cxn ang="0">
                  <a:pos x="T0" y="T1"/>
                </a:cxn>
                <a:cxn ang="0">
                  <a:pos x="T2" y="T3"/>
                </a:cxn>
                <a:cxn ang="0">
                  <a:pos x="T4" y="T5"/>
                </a:cxn>
                <a:cxn ang="0">
                  <a:pos x="T6" y="T7"/>
                </a:cxn>
                <a:cxn ang="0">
                  <a:pos x="T8" y="T9"/>
                </a:cxn>
              </a:cxnLst>
              <a:rect l="0" t="0" r="r" b="b"/>
              <a:pathLst>
                <a:path w="238" h="247">
                  <a:moveTo>
                    <a:pt x="45" y="247"/>
                  </a:moveTo>
                  <a:lnTo>
                    <a:pt x="238" y="9"/>
                  </a:lnTo>
                  <a:lnTo>
                    <a:pt x="232" y="0"/>
                  </a:lnTo>
                  <a:lnTo>
                    <a:pt x="0" y="200"/>
                  </a:lnTo>
                  <a:lnTo>
                    <a:pt x="45" y="247"/>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35"/>
            <p:cNvSpPr>
              <a:spLocks/>
            </p:cNvSpPr>
            <p:nvPr/>
          </p:nvSpPr>
          <p:spPr bwMode="auto">
            <a:xfrm>
              <a:off x="871" y="2242"/>
              <a:ext cx="78" cy="115"/>
            </a:xfrm>
            <a:custGeom>
              <a:avLst/>
              <a:gdLst>
                <a:gd name="T0" fmla="*/ 0 w 157"/>
                <a:gd name="T1" fmla="*/ 39 h 229"/>
                <a:gd name="T2" fmla="*/ 46 w 157"/>
                <a:gd name="T3" fmla="*/ 0 h 229"/>
                <a:gd name="T4" fmla="*/ 157 w 157"/>
                <a:gd name="T5" fmla="*/ 229 h 229"/>
                <a:gd name="T6" fmla="*/ 0 w 157"/>
                <a:gd name="T7" fmla="*/ 39 h 229"/>
              </a:gdLst>
              <a:ahLst/>
              <a:cxnLst>
                <a:cxn ang="0">
                  <a:pos x="T0" y="T1"/>
                </a:cxn>
                <a:cxn ang="0">
                  <a:pos x="T2" y="T3"/>
                </a:cxn>
                <a:cxn ang="0">
                  <a:pos x="T4" y="T5"/>
                </a:cxn>
                <a:cxn ang="0">
                  <a:pos x="T6" y="T7"/>
                </a:cxn>
              </a:cxnLst>
              <a:rect l="0" t="0" r="r" b="b"/>
              <a:pathLst>
                <a:path w="157" h="229">
                  <a:moveTo>
                    <a:pt x="0" y="39"/>
                  </a:moveTo>
                  <a:lnTo>
                    <a:pt x="46" y="0"/>
                  </a:lnTo>
                  <a:lnTo>
                    <a:pt x="157" y="229"/>
                  </a:lnTo>
                  <a:lnTo>
                    <a:pt x="0"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36"/>
            <p:cNvSpPr>
              <a:spLocks/>
            </p:cNvSpPr>
            <p:nvPr/>
          </p:nvSpPr>
          <p:spPr bwMode="auto">
            <a:xfrm>
              <a:off x="1061" y="2534"/>
              <a:ext cx="83" cy="115"/>
            </a:xfrm>
            <a:custGeom>
              <a:avLst/>
              <a:gdLst>
                <a:gd name="T0" fmla="*/ 0 w 165"/>
                <a:gd name="T1" fmla="*/ 0 h 229"/>
                <a:gd name="T2" fmla="*/ 110 w 165"/>
                <a:gd name="T3" fmla="*/ 229 h 229"/>
                <a:gd name="T4" fmla="*/ 165 w 165"/>
                <a:gd name="T5" fmla="*/ 191 h 229"/>
                <a:gd name="T6" fmla="*/ 0 w 165"/>
                <a:gd name="T7" fmla="*/ 0 h 229"/>
              </a:gdLst>
              <a:ahLst/>
              <a:cxnLst>
                <a:cxn ang="0">
                  <a:pos x="T0" y="T1"/>
                </a:cxn>
                <a:cxn ang="0">
                  <a:pos x="T2" y="T3"/>
                </a:cxn>
                <a:cxn ang="0">
                  <a:pos x="T4" y="T5"/>
                </a:cxn>
                <a:cxn ang="0">
                  <a:pos x="T6" y="T7"/>
                </a:cxn>
              </a:cxnLst>
              <a:rect l="0" t="0" r="r" b="b"/>
              <a:pathLst>
                <a:path w="165" h="229">
                  <a:moveTo>
                    <a:pt x="0" y="0"/>
                  </a:moveTo>
                  <a:lnTo>
                    <a:pt x="110" y="229"/>
                  </a:lnTo>
                  <a:lnTo>
                    <a:pt x="165" y="19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pic>
        <p:nvPicPr>
          <p:cNvPr id="72" name="Picture 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9959" y="5155328"/>
            <a:ext cx="1163385" cy="1163385"/>
          </a:xfrm>
          <a:prstGeom prst="rect">
            <a:avLst/>
          </a:prstGeom>
        </p:spPr>
      </p:pic>
      <p:sp>
        <p:nvSpPr>
          <p:cNvPr id="73" name="TextBox 72"/>
          <p:cNvSpPr txBox="1"/>
          <p:nvPr/>
        </p:nvSpPr>
        <p:spPr>
          <a:xfrm>
            <a:off x="1894416" y="4028804"/>
            <a:ext cx="3263542" cy="1015663"/>
          </a:xfrm>
          <a:prstGeom prst="rect">
            <a:avLst/>
          </a:prstGeom>
          <a:noFill/>
        </p:spPr>
        <p:txBody>
          <a:bodyPr wrap="square" rtlCol="0">
            <a:spAutoFit/>
          </a:bodyPr>
          <a:lstStyle/>
          <a:p>
            <a:r>
              <a:rPr lang="en-US" sz="2000" dirty="0" smtClean="0">
                <a:latin typeface="vtks distress" panose="02000000000000000000" pitchFamily="2" charset="0"/>
              </a:rPr>
              <a:t>A free CD of this message will be available following the service</a:t>
            </a:r>
            <a:endParaRPr lang="en-US" sz="2000" dirty="0">
              <a:latin typeface="vtks distress" panose="02000000000000000000" pitchFamily="2" charset="0"/>
            </a:endParaRPr>
          </a:p>
        </p:txBody>
      </p:sp>
      <p:sp>
        <p:nvSpPr>
          <p:cNvPr id="74" name="TextBox 73"/>
          <p:cNvSpPr txBox="1"/>
          <p:nvPr/>
        </p:nvSpPr>
        <p:spPr>
          <a:xfrm>
            <a:off x="1897731" y="5224808"/>
            <a:ext cx="3263542" cy="1015663"/>
          </a:xfrm>
          <a:prstGeom prst="rect">
            <a:avLst/>
          </a:prstGeom>
          <a:noFill/>
        </p:spPr>
        <p:txBody>
          <a:bodyPr wrap="square" rtlCol="0">
            <a:spAutoFit/>
          </a:bodyPr>
          <a:lstStyle/>
          <a:p>
            <a:r>
              <a:rPr lang="en-US" sz="2000" dirty="0" smtClean="0">
                <a:latin typeface="vtks distress" panose="02000000000000000000" pitchFamily="2" charset="0"/>
              </a:rPr>
              <a:t>It will also be available for podcast later this week at calvaryokc.com</a:t>
            </a:r>
            <a:endParaRPr lang="en-US" sz="2000" dirty="0">
              <a:latin typeface="vtks distress" panose="02000000000000000000" pitchFamily="2" charset="0"/>
            </a:endParaRPr>
          </a:p>
        </p:txBody>
      </p:sp>
    </p:spTree>
    <p:extLst>
      <p:ext uri="{BB962C8B-B14F-4D97-AF65-F5344CB8AC3E}">
        <p14:creationId xmlns:p14="http://schemas.microsoft.com/office/powerpoint/2010/main" val="1463638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8" name="Rectangle 47"/>
          <p:cNvSpPr/>
          <p:nvPr/>
        </p:nvSpPr>
        <p:spPr>
          <a:xfrm>
            <a:off x="4005942" y="1447802"/>
            <a:ext cx="4089414" cy="649061"/>
          </a:xfrm>
          <a:prstGeom prst="rect">
            <a:avLst/>
          </a:prstGeom>
          <a:solidFill>
            <a:schemeClr val="bg2"/>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038872" y="1872342"/>
            <a:ext cx="4637044" cy="649061"/>
          </a:xfrm>
          <a:prstGeom prst="rect">
            <a:avLst/>
          </a:prstGeom>
          <a:solidFill>
            <a:schemeClr val="bg2"/>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3992956" y="3672840"/>
            <a:ext cx="4040702" cy="649061"/>
          </a:xfrm>
          <a:prstGeom prst="rect">
            <a:avLst/>
          </a:prstGeom>
          <a:solidFill>
            <a:schemeClr val="bg2"/>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4053612" y="3779925"/>
            <a:ext cx="4630556" cy="523220"/>
          </a:xfrm>
          <a:prstGeom prst="rect">
            <a:avLst/>
          </a:prstGeom>
          <a:noFill/>
        </p:spPr>
        <p:txBody>
          <a:bodyPr wrap="square" rtlCol="0">
            <a:spAutoFit/>
          </a:bodyPr>
          <a:lstStyle/>
          <a:p>
            <a:r>
              <a:rPr lang="en-US" sz="2800" dirty="0" smtClean="0">
                <a:latin typeface="GreeceBlack" panose="020B0600000000000000" pitchFamily="34" charset="0"/>
              </a:rPr>
              <a:t>Discern/Spirits </a:t>
            </a:r>
            <a:r>
              <a:rPr lang="en-US" sz="2800" b="1" dirty="0" smtClean="0">
                <a:latin typeface="Aaron" panose="02020900000000000000" pitchFamily="18" charset="0"/>
              </a:rPr>
              <a:t>*</a:t>
            </a:r>
            <a:endParaRPr lang="en-US" sz="2800" b="1" dirty="0">
              <a:latin typeface="Aaron" panose="02020900000000000000" pitchFamily="18" charset="0"/>
            </a:endParaRPr>
          </a:p>
        </p:txBody>
      </p:sp>
      <p:sp>
        <p:nvSpPr>
          <p:cNvPr id="44" name="Rectangle 43"/>
          <p:cNvSpPr/>
          <p:nvPr/>
        </p:nvSpPr>
        <p:spPr>
          <a:xfrm>
            <a:off x="4005942" y="3194609"/>
            <a:ext cx="2941244" cy="670560"/>
          </a:xfrm>
          <a:prstGeom prst="rect">
            <a:avLst/>
          </a:prstGeom>
          <a:solidFill>
            <a:schemeClr val="bg2"/>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57200" y="626169"/>
            <a:ext cx="3625015" cy="1015663"/>
          </a:xfrm>
          <a:prstGeom prst="rect">
            <a:avLst/>
          </a:prstGeom>
          <a:noFill/>
        </p:spPr>
        <p:txBody>
          <a:bodyPr wrap="square" rtlCol="0">
            <a:spAutoFit/>
          </a:bodyPr>
          <a:lstStyle/>
          <a:p>
            <a:pPr algn="ctr"/>
            <a:r>
              <a:rPr lang="en-US" sz="3000" dirty="0" smtClean="0">
                <a:latin typeface="GreeceBlack" panose="020B0600000000000000" pitchFamily="34" charset="0"/>
              </a:rPr>
              <a:t>“Natural” Gifts</a:t>
            </a:r>
            <a:endParaRPr lang="en-US" sz="3000" dirty="0">
              <a:latin typeface="GreeceBlack" panose="020B0600000000000000" pitchFamily="34" charset="0"/>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21" name="TextBox 20"/>
          <p:cNvSpPr txBox="1"/>
          <p:nvPr/>
        </p:nvSpPr>
        <p:spPr>
          <a:xfrm>
            <a:off x="4038600" y="631372"/>
            <a:ext cx="4568037" cy="1015663"/>
          </a:xfrm>
          <a:prstGeom prst="rect">
            <a:avLst/>
          </a:prstGeom>
          <a:noFill/>
        </p:spPr>
        <p:txBody>
          <a:bodyPr wrap="square" rtlCol="0">
            <a:spAutoFit/>
          </a:bodyPr>
          <a:lstStyle/>
          <a:p>
            <a:pPr algn="ctr"/>
            <a:r>
              <a:rPr lang="en-US" sz="3000" dirty="0" smtClean="0">
                <a:latin typeface="GreeceBlack" panose="020B0600000000000000" pitchFamily="34" charset="0"/>
              </a:rPr>
              <a:t>“Miraculous” Gifts</a:t>
            </a:r>
            <a:endParaRPr lang="en-US" sz="3000" dirty="0">
              <a:latin typeface="GreeceBlack" panose="020B0600000000000000" pitchFamily="34" charset="0"/>
            </a:endParaRPr>
          </a:p>
        </p:txBody>
      </p:sp>
      <p:sp>
        <p:nvSpPr>
          <p:cNvPr id="23" name="TextBox 22"/>
          <p:cNvSpPr txBox="1"/>
          <p:nvPr/>
        </p:nvSpPr>
        <p:spPr>
          <a:xfrm>
            <a:off x="435428" y="1524000"/>
            <a:ext cx="4088840" cy="523220"/>
          </a:xfrm>
          <a:prstGeom prst="rect">
            <a:avLst/>
          </a:prstGeom>
          <a:noFill/>
        </p:spPr>
        <p:txBody>
          <a:bodyPr wrap="square" rtlCol="0">
            <a:spAutoFit/>
          </a:bodyPr>
          <a:lstStyle/>
          <a:p>
            <a:r>
              <a:rPr lang="en-US" sz="2800" dirty="0" smtClean="0">
                <a:latin typeface="GreeceBlack" panose="020B0600000000000000" pitchFamily="34" charset="0"/>
              </a:rPr>
              <a:t>Faith</a:t>
            </a:r>
            <a:endParaRPr lang="en-US" sz="2800" dirty="0">
              <a:latin typeface="GreeceBlack" panose="020B0600000000000000" pitchFamily="34" charset="0"/>
            </a:endParaRPr>
          </a:p>
        </p:txBody>
      </p:sp>
      <p:sp>
        <p:nvSpPr>
          <p:cNvPr id="24" name="TextBox 23"/>
          <p:cNvSpPr txBox="1"/>
          <p:nvPr/>
        </p:nvSpPr>
        <p:spPr>
          <a:xfrm>
            <a:off x="442188" y="1958960"/>
            <a:ext cx="4088840" cy="523220"/>
          </a:xfrm>
          <a:prstGeom prst="rect">
            <a:avLst/>
          </a:prstGeom>
          <a:noFill/>
        </p:spPr>
        <p:txBody>
          <a:bodyPr wrap="square" rtlCol="0">
            <a:spAutoFit/>
          </a:bodyPr>
          <a:lstStyle/>
          <a:p>
            <a:r>
              <a:rPr lang="en-US" sz="2800" dirty="0" smtClean="0">
                <a:solidFill>
                  <a:schemeClr val="accent2">
                    <a:lumMod val="50000"/>
                  </a:schemeClr>
                </a:solidFill>
                <a:latin typeface="GreeceBlack" panose="020B0600000000000000" pitchFamily="34" charset="0"/>
              </a:rPr>
              <a:t>Service</a:t>
            </a:r>
            <a:endParaRPr lang="en-US" sz="2800" dirty="0">
              <a:solidFill>
                <a:schemeClr val="accent2">
                  <a:lumMod val="50000"/>
                </a:schemeClr>
              </a:solidFill>
              <a:latin typeface="GreeceBlack" panose="020B0600000000000000" pitchFamily="34" charset="0"/>
            </a:endParaRPr>
          </a:p>
        </p:txBody>
      </p:sp>
      <p:sp>
        <p:nvSpPr>
          <p:cNvPr id="25" name="TextBox 24"/>
          <p:cNvSpPr txBox="1"/>
          <p:nvPr/>
        </p:nvSpPr>
        <p:spPr>
          <a:xfrm>
            <a:off x="446314" y="2397909"/>
            <a:ext cx="4088840" cy="523220"/>
          </a:xfrm>
          <a:prstGeom prst="rect">
            <a:avLst/>
          </a:prstGeom>
          <a:noFill/>
        </p:spPr>
        <p:txBody>
          <a:bodyPr wrap="square" rtlCol="0">
            <a:spAutoFit/>
          </a:bodyPr>
          <a:lstStyle/>
          <a:p>
            <a:r>
              <a:rPr lang="en-US" sz="2800" dirty="0" smtClean="0">
                <a:latin typeface="GreeceBlack" panose="020B0600000000000000" pitchFamily="34" charset="0"/>
              </a:rPr>
              <a:t>Leading</a:t>
            </a:r>
            <a:endParaRPr lang="en-US" sz="2800" dirty="0">
              <a:latin typeface="GreeceBlack" panose="020B0600000000000000" pitchFamily="34" charset="0"/>
            </a:endParaRPr>
          </a:p>
        </p:txBody>
      </p:sp>
      <p:sp>
        <p:nvSpPr>
          <p:cNvPr id="26" name="TextBox 25"/>
          <p:cNvSpPr txBox="1"/>
          <p:nvPr/>
        </p:nvSpPr>
        <p:spPr>
          <a:xfrm>
            <a:off x="453074" y="2843755"/>
            <a:ext cx="4088840" cy="523220"/>
          </a:xfrm>
          <a:prstGeom prst="rect">
            <a:avLst/>
          </a:prstGeom>
          <a:noFill/>
        </p:spPr>
        <p:txBody>
          <a:bodyPr wrap="square" rtlCol="0">
            <a:spAutoFit/>
          </a:bodyPr>
          <a:lstStyle/>
          <a:p>
            <a:r>
              <a:rPr lang="en-US" sz="2800" dirty="0" smtClean="0">
                <a:solidFill>
                  <a:schemeClr val="accent2">
                    <a:lumMod val="50000"/>
                  </a:schemeClr>
                </a:solidFill>
                <a:latin typeface="GreeceBlack" panose="020B0600000000000000" pitchFamily="34" charset="0"/>
              </a:rPr>
              <a:t>Teaching</a:t>
            </a:r>
            <a:endParaRPr lang="en-US" sz="2800" dirty="0">
              <a:solidFill>
                <a:schemeClr val="accent2">
                  <a:lumMod val="50000"/>
                </a:schemeClr>
              </a:solidFill>
              <a:latin typeface="GreeceBlack" panose="020B0600000000000000" pitchFamily="34" charset="0"/>
            </a:endParaRPr>
          </a:p>
        </p:txBody>
      </p:sp>
      <p:sp>
        <p:nvSpPr>
          <p:cNvPr id="27" name="TextBox 26"/>
          <p:cNvSpPr txBox="1"/>
          <p:nvPr/>
        </p:nvSpPr>
        <p:spPr>
          <a:xfrm>
            <a:off x="446314" y="3308786"/>
            <a:ext cx="4088840" cy="523220"/>
          </a:xfrm>
          <a:prstGeom prst="rect">
            <a:avLst/>
          </a:prstGeom>
          <a:noFill/>
        </p:spPr>
        <p:txBody>
          <a:bodyPr wrap="square" rtlCol="0">
            <a:spAutoFit/>
          </a:bodyPr>
          <a:lstStyle/>
          <a:p>
            <a:r>
              <a:rPr lang="en-US" sz="2800" dirty="0" smtClean="0">
                <a:latin typeface="GreeceBlack" panose="020B0600000000000000" pitchFamily="34" charset="0"/>
              </a:rPr>
              <a:t>exhortation</a:t>
            </a:r>
            <a:endParaRPr lang="en-US" sz="2800" dirty="0">
              <a:latin typeface="GreeceBlack" panose="020B0600000000000000" pitchFamily="34" charset="0"/>
            </a:endParaRPr>
          </a:p>
        </p:txBody>
      </p:sp>
      <p:sp>
        <p:nvSpPr>
          <p:cNvPr id="28" name="TextBox 27"/>
          <p:cNvSpPr txBox="1"/>
          <p:nvPr/>
        </p:nvSpPr>
        <p:spPr>
          <a:xfrm>
            <a:off x="450440" y="3758621"/>
            <a:ext cx="4088840" cy="523220"/>
          </a:xfrm>
          <a:prstGeom prst="rect">
            <a:avLst/>
          </a:prstGeom>
          <a:noFill/>
        </p:spPr>
        <p:txBody>
          <a:bodyPr wrap="square" rtlCol="0">
            <a:spAutoFit/>
          </a:bodyPr>
          <a:lstStyle/>
          <a:p>
            <a:r>
              <a:rPr lang="en-US" sz="2800" dirty="0" smtClean="0">
                <a:solidFill>
                  <a:schemeClr val="accent2">
                    <a:lumMod val="50000"/>
                  </a:schemeClr>
                </a:solidFill>
                <a:latin typeface="GreeceBlack" panose="020B0600000000000000" pitchFamily="34" charset="0"/>
              </a:rPr>
              <a:t>Giving</a:t>
            </a:r>
            <a:endParaRPr lang="en-US" sz="2800" dirty="0">
              <a:solidFill>
                <a:schemeClr val="accent2">
                  <a:lumMod val="50000"/>
                </a:schemeClr>
              </a:solidFill>
              <a:latin typeface="GreeceBlack" panose="020B0600000000000000" pitchFamily="34" charset="0"/>
            </a:endParaRPr>
          </a:p>
        </p:txBody>
      </p:sp>
      <p:sp>
        <p:nvSpPr>
          <p:cNvPr id="29" name="TextBox 28"/>
          <p:cNvSpPr txBox="1"/>
          <p:nvPr/>
        </p:nvSpPr>
        <p:spPr>
          <a:xfrm>
            <a:off x="457200" y="4215353"/>
            <a:ext cx="4088840" cy="523220"/>
          </a:xfrm>
          <a:prstGeom prst="rect">
            <a:avLst/>
          </a:prstGeom>
          <a:noFill/>
        </p:spPr>
        <p:txBody>
          <a:bodyPr wrap="square" rtlCol="0">
            <a:spAutoFit/>
          </a:bodyPr>
          <a:lstStyle/>
          <a:p>
            <a:r>
              <a:rPr lang="en-US" sz="2800" dirty="0" smtClean="0">
                <a:latin typeface="GreeceBlack" panose="020B0600000000000000" pitchFamily="34" charset="0"/>
              </a:rPr>
              <a:t>Mercy</a:t>
            </a:r>
            <a:endParaRPr lang="en-US" sz="2800" dirty="0">
              <a:latin typeface="GreeceBlack" panose="020B0600000000000000" pitchFamily="34" charset="0"/>
            </a:endParaRPr>
          </a:p>
        </p:txBody>
      </p:sp>
      <p:sp>
        <p:nvSpPr>
          <p:cNvPr id="30" name="TextBox 29"/>
          <p:cNvSpPr txBox="1"/>
          <p:nvPr/>
        </p:nvSpPr>
        <p:spPr>
          <a:xfrm>
            <a:off x="4038600" y="1545304"/>
            <a:ext cx="4630556" cy="523220"/>
          </a:xfrm>
          <a:prstGeom prst="rect">
            <a:avLst/>
          </a:prstGeom>
          <a:noFill/>
        </p:spPr>
        <p:txBody>
          <a:bodyPr wrap="square" rtlCol="0">
            <a:spAutoFit/>
          </a:bodyPr>
          <a:lstStyle/>
          <a:p>
            <a:r>
              <a:rPr lang="en-US" sz="2800" dirty="0" smtClean="0">
                <a:solidFill>
                  <a:schemeClr val="accent2">
                    <a:lumMod val="50000"/>
                  </a:schemeClr>
                </a:solidFill>
                <a:latin typeface="GreeceBlack" panose="020B0600000000000000" pitchFamily="34" charset="0"/>
              </a:rPr>
              <a:t>Word/Wisdom</a:t>
            </a:r>
            <a:r>
              <a:rPr lang="en-US" sz="2800" b="1" dirty="0" smtClean="0">
                <a:latin typeface="Aaron" panose="02020900000000000000" pitchFamily="18" charset="0"/>
              </a:rPr>
              <a:t> *</a:t>
            </a:r>
            <a:endParaRPr lang="en-US" sz="2800" dirty="0">
              <a:solidFill>
                <a:schemeClr val="accent2">
                  <a:lumMod val="50000"/>
                </a:schemeClr>
              </a:solidFill>
              <a:latin typeface="GreeceBlack" panose="020B0600000000000000" pitchFamily="34" charset="0"/>
            </a:endParaRPr>
          </a:p>
        </p:txBody>
      </p:sp>
      <p:sp>
        <p:nvSpPr>
          <p:cNvPr id="36" name="TextBox 35"/>
          <p:cNvSpPr txBox="1"/>
          <p:nvPr/>
        </p:nvSpPr>
        <p:spPr>
          <a:xfrm>
            <a:off x="4045360" y="1980264"/>
            <a:ext cx="4630556" cy="523220"/>
          </a:xfrm>
          <a:prstGeom prst="rect">
            <a:avLst/>
          </a:prstGeom>
          <a:noFill/>
        </p:spPr>
        <p:txBody>
          <a:bodyPr wrap="square" rtlCol="0">
            <a:spAutoFit/>
          </a:bodyPr>
          <a:lstStyle/>
          <a:p>
            <a:r>
              <a:rPr lang="en-US" sz="2800" dirty="0" smtClean="0">
                <a:latin typeface="GreeceBlack" panose="020B0600000000000000" pitchFamily="34" charset="0"/>
              </a:rPr>
              <a:t>Word/knowledge</a:t>
            </a:r>
            <a:r>
              <a:rPr lang="en-US" sz="2800" b="1" dirty="0">
                <a:latin typeface="Aaron" panose="02020900000000000000" pitchFamily="18" charset="0"/>
              </a:rPr>
              <a:t> *</a:t>
            </a:r>
            <a:endParaRPr lang="en-US" sz="2800" dirty="0">
              <a:latin typeface="GreeceBlack" panose="020B0600000000000000" pitchFamily="34" charset="0"/>
            </a:endParaRPr>
          </a:p>
        </p:txBody>
      </p:sp>
      <p:sp>
        <p:nvSpPr>
          <p:cNvPr id="37" name="TextBox 36"/>
          <p:cNvSpPr txBox="1"/>
          <p:nvPr/>
        </p:nvSpPr>
        <p:spPr>
          <a:xfrm>
            <a:off x="4049486" y="2419213"/>
            <a:ext cx="4630556" cy="523220"/>
          </a:xfrm>
          <a:prstGeom prst="rect">
            <a:avLst/>
          </a:prstGeom>
          <a:noFill/>
        </p:spPr>
        <p:txBody>
          <a:bodyPr wrap="square" rtlCol="0">
            <a:spAutoFit/>
          </a:bodyPr>
          <a:lstStyle/>
          <a:p>
            <a:r>
              <a:rPr lang="en-US" sz="2800" dirty="0" smtClean="0">
                <a:solidFill>
                  <a:schemeClr val="accent2">
                    <a:lumMod val="50000"/>
                  </a:schemeClr>
                </a:solidFill>
                <a:latin typeface="GreeceBlack" panose="020B0600000000000000" pitchFamily="34" charset="0"/>
              </a:rPr>
              <a:t>Healing</a:t>
            </a:r>
            <a:endParaRPr lang="en-US" sz="2800" dirty="0">
              <a:solidFill>
                <a:schemeClr val="accent2">
                  <a:lumMod val="50000"/>
                </a:schemeClr>
              </a:solidFill>
              <a:latin typeface="GreeceBlack" panose="020B0600000000000000" pitchFamily="34" charset="0"/>
            </a:endParaRPr>
          </a:p>
        </p:txBody>
      </p:sp>
      <p:sp>
        <p:nvSpPr>
          <p:cNvPr id="38" name="TextBox 37"/>
          <p:cNvSpPr txBox="1"/>
          <p:nvPr/>
        </p:nvSpPr>
        <p:spPr>
          <a:xfrm>
            <a:off x="4056246" y="2865059"/>
            <a:ext cx="4630556" cy="523220"/>
          </a:xfrm>
          <a:prstGeom prst="rect">
            <a:avLst/>
          </a:prstGeom>
          <a:noFill/>
        </p:spPr>
        <p:txBody>
          <a:bodyPr wrap="square" rtlCol="0">
            <a:spAutoFit/>
          </a:bodyPr>
          <a:lstStyle/>
          <a:p>
            <a:r>
              <a:rPr lang="en-US" sz="2800" dirty="0" smtClean="0">
                <a:latin typeface="GreeceBlack" panose="020B0600000000000000" pitchFamily="34" charset="0"/>
              </a:rPr>
              <a:t>Miracles</a:t>
            </a:r>
            <a:endParaRPr lang="en-US" sz="2800" dirty="0">
              <a:latin typeface="GreeceBlack" panose="020B0600000000000000" pitchFamily="34" charset="0"/>
            </a:endParaRPr>
          </a:p>
        </p:txBody>
      </p:sp>
      <p:sp>
        <p:nvSpPr>
          <p:cNvPr id="39" name="TextBox 38"/>
          <p:cNvSpPr txBox="1"/>
          <p:nvPr/>
        </p:nvSpPr>
        <p:spPr>
          <a:xfrm>
            <a:off x="4049486" y="3330090"/>
            <a:ext cx="4630556" cy="523220"/>
          </a:xfrm>
          <a:prstGeom prst="rect">
            <a:avLst/>
          </a:prstGeom>
          <a:noFill/>
        </p:spPr>
        <p:txBody>
          <a:bodyPr wrap="square" rtlCol="0">
            <a:spAutoFit/>
          </a:bodyPr>
          <a:lstStyle/>
          <a:p>
            <a:r>
              <a:rPr lang="en-US" sz="2800" dirty="0" smtClean="0">
                <a:solidFill>
                  <a:schemeClr val="accent2">
                    <a:lumMod val="50000"/>
                  </a:schemeClr>
                </a:solidFill>
                <a:latin typeface="GreeceBlack" panose="020B0600000000000000" pitchFamily="34" charset="0"/>
              </a:rPr>
              <a:t>Prophecy </a:t>
            </a:r>
            <a:r>
              <a:rPr lang="en-US" sz="2800" b="1" dirty="0" smtClean="0">
                <a:solidFill>
                  <a:schemeClr val="bg1"/>
                </a:solidFill>
                <a:latin typeface="Aaron" panose="02020900000000000000" pitchFamily="18" charset="0"/>
                <a:cs typeface="Times New Roman" panose="02020603050405020304" pitchFamily="18" charset="0"/>
              </a:rPr>
              <a:t>*</a:t>
            </a:r>
            <a:endParaRPr lang="en-US" sz="2800" b="1" dirty="0">
              <a:solidFill>
                <a:schemeClr val="bg1"/>
              </a:solidFill>
              <a:latin typeface="Aaron" panose="02020900000000000000" pitchFamily="18" charset="0"/>
              <a:cs typeface="Times New Roman" panose="02020603050405020304" pitchFamily="18" charset="0"/>
            </a:endParaRPr>
          </a:p>
        </p:txBody>
      </p:sp>
      <p:sp>
        <p:nvSpPr>
          <p:cNvPr id="41" name="TextBox 40"/>
          <p:cNvSpPr txBox="1"/>
          <p:nvPr/>
        </p:nvSpPr>
        <p:spPr>
          <a:xfrm>
            <a:off x="4060372" y="4236657"/>
            <a:ext cx="4630556" cy="523220"/>
          </a:xfrm>
          <a:prstGeom prst="rect">
            <a:avLst/>
          </a:prstGeom>
          <a:noFill/>
        </p:spPr>
        <p:txBody>
          <a:bodyPr wrap="square" rtlCol="0">
            <a:spAutoFit/>
          </a:bodyPr>
          <a:lstStyle/>
          <a:p>
            <a:r>
              <a:rPr lang="en-US" sz="2800" dirty="0" smtClean="0">
                <a:solidFill>
                  <a:schemeClr val="accent2">
                    <a:lumMod val="50000"/>
                  </a:schemeClr>
                </a:solidFill>
                <a:latin typeface="GreeceBlack" panose="020B0600000000000000" pitchFamily="34" charset="0"/>
              </a:rPr>
              <a:t>tongues</a:t>
            </a:r>
            <a:endParaRPr lang="en-US" sz="2800" dirty="0">
              <a:solidFill>
                <a:schemeClr val="accent2">
                  <a:lumMod val="50000"/>
                </a:schemeClr>
              </a:solidFill>
              <a:latin typeface="GreeceBlack" panose="020B0600000000000000" pitchFamily="34" charset="0"/>
            </a:endParaRPr>
          </a:p>
        </p:txBody>
      </p:sp>
      <p:sp>
        <p:nvSpPr>
          <p:cNvPr id="42" name="TextBox 41"/>
          <p:cNvSpPr txBox="1"/>
          <p:nvPr/>
        </p:nvSpPr>
        <p:spPr>
          <a:xfrm>
            <a:off x="4093028" y="4681554"/>
            <a:ext cx="4630556" cy="523220"/>
          </a:xfrm>
          <a:prstGeom prst="rect">
            <a:avLst/>
          </a:prstGeom>
          <a:noFill/>
        </p:spPr>
        <p:txBody>
          <a:bodyPr wrap="square" rtlCol="0">
            <a:spAutoFit/>
          </a:bodyPr>
          <a:lstStyle/>
          <a:p>
            <a:r>
              <a:rPr lang="en-US" sz="2800" dirty="0" smtClean="0">
                <a:solidFill>
                  <a:schemeClr val="bg1"/>
                </a:solidFill>
                <a:latin typeface="GreeceBlack" panose="020B0600000000000000" pitchFamily="34" charset="0"/>
              </a:rPr>
              <a:t>Interpretation</a:t>
            </a:r>
            <a:endParaRPr lang="en-US" sz="2800" dirty="0">
              <a:solidFill>
                <a:schemeClr val="bg1"/>
              </a:solidFill>
              <a:latin typeface="GreeceBlack" panose="020B0600000000000000" pitchFamily="34" charset="0"/>
            </a:endParaRPr>
          </a:p>
        </p:txBody>
      </p:sp>
      <p:sp>
        <p:nvSpPr>
          <p:cNvPr id="43" name="TextBox 42"/>
          <p:cNvSpPr txBox="1"/>
          <p:nvPr/>
        </p:nvSpPr>
        <p:spPr>
          <a:xfrm>
            <a:off x="457200" y="4669972"/>
            <a:ext cx="3481073" cy="954107"/>
          </a:xfrm>
          <a:prstGeom prst="rect">
            <a:avLst/>
          </a:prstGeom>
          <a:noFill/>
        </p:spPr>
        <p:txBody>
          <a:bodyPr wrap="square" rtlCol="0">
            <a:spAutoFit/>
          </a:bodyPr>
          <a:lstStyle/>
          <a:p>
            <a:r>
              <a:rPr lang="en-US" sz="2800" b="1" dirty="0" smtClean="0">
                <a:solidFill>
                  <a:schemeClr val="bg1"/>
                </a:solidFill>
                <a:latin typeface="Aaron" panose="02020900000000000000" pitchFamily="18" charset="0"/>
              </a:rPr>
              <a:t>*</a:t>
            </a:r>
            <a:r>
              <a:rPr lang="en-US" sz="2800" dirty="0" smtClean="0">
                <a:solidFill>
                  <a:schemeClr val="bg1"/>
                </a:solidFill>
                <a:latin typeface="GreeceBlack" panose="020B0600000000000000" pitchFamily="34" charset="0"/>
              </a:rPr>
              <a:t> depending on definition</a:t>
            </a:r>
            <a:endParaRPr lang="en-US" sz="2800" dirty="0">
              <a:solidFill>
                <a:schemeClr val="bg1"/>
              </a:solidFill>
              <a:latin typeface="GreeceBlack" panose="020B0600000000000000" pitchFamily="34" charset="0"/>
            </a:endParaRPr>
          </a:p>
        </p:txBody>
      </p:sp>
    </p:spTree>
    <p:extLst>
      <p:ext uri="{BB962C8B-B14F-4D97-AF65-F5344CB8AC3E}">
        <p14:creationId xmlns:p14="http://schemas.microsoft.com/office/powerpoint/2010/main" val="509004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fade">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500"/>
                                        <p:tgtEl>
                                          <p:spTgt spid="23"/>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fade">
                                      <p:cBhvr>
                                        <p:cTn id="20" dur="500"/>
                                        <p:tgtEl>
                                          <p:spTgt spid="24"/>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500"/>
                                        <p:tgtEl>
                                          <p:spTgt spid="25"/>
                                        </p:tgtEl>
                                      </p:cBhvr>
                                    </p:animEffect>
                                  </p:childTnLst>
                                </p:cTn>
                              </p:par>
                            </p:childTnLst>
                          </p:cTn>
                        </p:par>
                        <p:par>
                          <p:cTn id="25" fill="hold">
                            <p:stCondLst>
                              <p:cond delay="1500"/>
                            </p:stCondLst>
                            <p:childTnLst>
                              <p:par>
                                <p:cTn id="26" presetID="10" presetClass="entr" presetSubtype="0" fill="hold" grpId="0" nodeType="after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fade">
                                      <p:cBhvr>
                                        <p:cTn id="28" dur="500"/>
                                        <p:tgtEl>
                                          <p:spTgt spid="26"/>
                                        </p:tgtEl>
                                      </p:cBhvr>
                                    </p:animEffect>
                                  </p:childTnLst>
                                </p:cTn>
                              </p:par>
                            </p:childTnLst>
                          </p:cTn>
                        </p:par>
                        <p:par>
                          <p:cTn id="29" fill="hold">
                            <p:stCondLst>
                              <p:cond delay="2000"/>
                            </p:stCondLst>
                            <p:childTnLst>
                              <p:par>
                                <p:cTn id="30" presetID="10" presetClass="entr" presetSubtype="0" fill="hold" grpId="0" nodeType="after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500"/>
                                        <p:tgtEl>
                                          <p:spTgt spid="27"/>
                                        </p:tgtEl>
                                      </p:cBhvr>
                                    </p:animEffect>
                                  </p:childTnLst>
                                </p:cTn>
                              </p:par>
                            </p:childTnLst>
                          </p:cTn>
                        </p:par>
                        <p:par>
                          <p:cTn id="33" fill="hold">
                            <p:stCondLst>
                              <p:cond delay="2500"/>
                            </p:stCondLst>
                            <p:childTnLst>
                              <p:par>
                                <p:cTn id="34" presetID="10" presetClass="entr" presetSubtype="0" fill="hold" grpId="0" nodeType="after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500"/>
                                        <p:tgtEl>
                                          <p:spTgt spid="28"/>
                                        </p:tgtEl>
                                      </p:cBhvr>
                                    </p:animEffect>
                                  </p:childTnLst>
                                </p:cTn>
                              </p:par>
                            </p:childTnLst>
                          </p:cTn>
                        </p:par>
                        <p:par>
                          <p:cTn id="37" fill="hold">
                            <p:stCondLst>
                              <p:cond delay="3000"/>
                            </p:stCondLst>
                            <p:childTnLst>
                              <p:par>
                                <p:cTn id="38" presetID="10" presetClass="entr" presetSubtype="0" fill="hold" grpId="0" nodeType="after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fade">
                                      <p:cBhvr>
                                        <p:cTn id="40" dur="500"/>
                                        <p:tgtEl>
                                          <p:spTgt spid="29"/>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0"/>
                                        </p:tgtEl>
                                        <p:attrNameLst>
                                          <p:attrName>style.visibility</p:attrName>
                                        </p:attrNameLst>
                                      </p:cBhvr>
                                      <p:to>
                                        <p:strVal val="visible"/>
                                      </p:to>
                                    </p:set>
                                    <p:animEffect transition="in" filter="fade">
                                      <p:cBhvr>
                                        <p:cTn id="45" dur="500"/>
                                        <p:tgtEl>
                                          <p:spTgt spid="30"/>
                                        </p:tgtEl>
                                      </p:cBhvr>
                                    </p:animEffect>
                                  </p:childTnLst>
                                </p:cTn>
                              </p:par>
                            </p:childTnLst>
                          </p:cTn>
                        </p:par>
                        <p:par>
                          <p:cTn id="46" fill="hold">
                            <p:stCondLst>
                              <p:cond delay="500"/>
                            </p:stCondLst>
                            <p:childTnLst>
                              <p:par>
                                <p:cTn id="47" presetID="10" presetClass="entr" presetSubtype="0" fill="hold" grpId="0" nodeType="afterEffect">
                                  <p:stCondLst>
                                    <p:cond delay="0"/>
                                  </p:stCondLst>
                                  <p:childTnLst>
                                    <p:set>
                                      <p:cBhvr>
                                        <p:cTn id="48" dur="1" fill="hold">
                                          <p:stCondLst>
                                            <p:cond delay="0"/>
                                          </p:stCondLst>
                                        </p:cTn>
                                        <p:tgtEl>
                                          <p:spTgt spid="36"/>
                                        </p:tgtEl>
                                        <p:attrNameLst>
                                          <p:attrName>style.visibility</p:attrName>
                                        </p:attrNameLst>
                                      </p:cBhvr>
                                      <p:to>
                                        <p:strVal val="visible"/>
                                      </p:to>
                                    </p:set>
                                    <p:animEffect transition="in" filter="fade">
                                      <p:cBhvr>
                                        <p:cTn id="49" dur="500"/>
                                        <p:tgtEl>
                                          <p:spTgt spid="36"/>
                                        </p:tgtEl>
                                      </p:cBhvr>
                                    </p:animEffect>
                                  </p:childTnLst>
                                </p:cTn>
                              </p:par>
                            </p:childTnLst>
                          </p:cTn>
                        </p:par>
                        <p:par>
                          <p:cTn id="50" fill="hold">
                            <p:stCondLst>
                              <p:cond delay="1000"/>
                            </p:stCondLst>
                            <p:childTnLst>
                              <p:par>
                                <p:cTn id="51" presetID="10" presetClass="entr" presetSubtype="0" fill="hold" grpId="0" nodeType="after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fade">
                                      <p:cBhvr>
                                        <p:cTn id="53" dur="500"/>
                                        <p:tgtEl>
                                          <p:spTgt spid="37"/>
                                        </p:tgtEl>
                                      </p:cBhvr>
                                    </p:animEffect>
                                  </p:childTnLst>
                                </p:cTn>
                              </p:par>
                            </p:childTnLst>
                          </p:cTn>
                        </p:par>
                        <p:par>
                          <p:cTn id="54" fill="hold">
                            <p:stCondLst>
                              <p:cond delay="1500"/>
                            </p:stCondLst>
                            <p:childTnLst>
                              <p:par>
                                <p:cTn id="55" presetID="10" presetClass="entr" presetSubtype="0"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500"/>
                                        <p:tgtEl>
                                          <p:spTgt spid="38"/>
                                        </p:tgtEl>
                                      </p:cBhvr>
                                    </p:animEffect>
                                  </p:childTnLst>
                                </p:cTn>
                              </p:par>
                            </p:childTnLst>
                          </p:cTn>
                        </p:par>
                        <p:par>
                          <p:cTn id="58" fill="hold">
                            <p:stCondLst>
                              <p:cond delay="2000"/>
                            </p:stCondLst>
                            <p:childTnLst>
                              <p:par>
                                <p:cTn id="59" presetID="10" presetClass="entr" presetSubtype="0" fill="hold" grpId="0" nodeType="afterEffect">
                                  <p:stCondLst>
                                    <p:cond delay="0"/>
                                  </p:stCondLst>
                                  <p:childTnLst>
                                    <p:set>
                                      <p:cBhvr>
                                        <p:cTn id="60" dur="1" fill="hold">
                                          <p:stCondLst>
                                            <p:cond delay="0"/>
                                          </p:stCondLst>
                                        </p:cTn>
                                        <p:tgtEl>
                                          <p:spTgt spid="39"/>
                                        </p:tgtEl>
                                        <p:attrNameLst>
                                          <p:attrName>style.visibility</p:attrName>
                                        </p:attrNameLst>
                                      </p:cBhvr>
                                      <p:to>
                                        <p:strVal val="visible"/>
                                      </p:to>
                                    </p:set>
                                    <p:animEffect transition="in" filter="fade">
                                      <p:cBhvr>
                                        <p:cTn id="61" dur="500"/>
                                        <p:tgtEl>
                                          <p:spTgt spid="39"/>
                                        </p:tgtEl>
                                      </p:cBhvr>
                                    </p:animEffect>
                                  </p:childTnLst>
                                </p:cTn>
                              </p:par>
                            </p:childTnLst>
                          </p:cTn>
                        </p:par>
                        <p:par>
                          <p:cTn id="62" fill="hold">
                            <p:stCondLst>
                              <p:cond delay="2500"/>
                            </p:stCondLst>
                            <p:childTnLst>
                              <p:par>
                                <p:cTn id="63" presetID="10" presetClass="entr" presetSubtype="0" fill="hold" grpId="0" nodeType="afterEffect">
                                  <p:stCondLst>
                                    <p:cond delay="0"/>
                                  </p:stCondLst>
                                  <p:childTnLst>
                                    <p:set>
                                      <p:cBhvr>
                                        <p:cTn id="64" dur="1" fill="hold">
                                          <p:stCondLst>
                                            <p:cond delay="0"/>
                                          </p:stCondLst>
                                        </p:cTn>
                                        <p:tgtEl>
                                          <p:spTgt spid="40"/>
                                        </p:tgtEl>
                                        <p:attrNameLst>
                                          <p:attrName>style.visibility</p:attrName>
                                        </p:attrNameLst>
                                      </p:cBhvr>
                                      <p:to>
                                        <p:strVal val="visible"/>
                                      </p:to>
                                    </p:set>
                                    <p:animEffect transition="in" filter="fade">
                                      <p:cBhvr>
                                        <p:cTn id="65" dur="500"/>
                                        <p:tgtEl>
                                          <p:spTgt spid="40"/>
                                        </p:tgtEl>
                                      </p:cBhvr>
                                    </p:animEffect>
                                  </p:childTnLst>
                                </p:cTn>
                              </p:par>
                            </p:childTnLst>
                          </p:cTn>
                        </p:par>
                        <p:par>
                          <p:cTn id="66" fill="hold">
                            <p:stCondLst>
                              <p:cond delay="3000"/>
                            </p:stCondLst>
                            <p:childTnLst>
                              <p:par>
                                <p:cTn id="67" presetID="10" presetClass="entr" presetSubtype="0" fill="hold" grpId="0" nodeType="afterEffect">
                                  <p:stCondLst>
                                    <p:cond delay="0"/>
                                  </p:stCondLst>
                                  <p:childTnLst>
                                    <p:set>
                                      <p:cBhvr>
                                        <p:cTn id="68" dur="1" fill="hold">
                                          <p:stCondLst>
                                            <p:cond delay="0"/>
                                          </p:stCondLst>
                                        </p:cTn>
                                        <p:tgtEl>
                                          <p:spTgt spid="41"/>
                                        </p:tgtEl>
                                        <p:attrNameLst>
                                          <p:attrName>style.visibility</p:attrName>
                                        </p:attrNameLst>
                                      </p:cBhvr>
                                      <p:to>
                                        <p:strVal val="visible"/>
                                      </p:to>
                                    </p:set>
                                    <p:animEffect transition="in" filter="fade">
                                      <p:cBhvr>
                                        <p:cTn id="69" dur="500"/>
                                        <p:tgtEl>
                                          <p:spTgt spid="41"/>
                                        </p:tgtEl>
                                      </p:cBhvr>
                                    </p:animEffect>
                                  </p:childTnLst>
                                </p:cTn>
                              </p:par>
                            </p:childTnLst>
                          </p:cTn>
                        </p:par>
                        <p:par>
                          <p:cTn id="70" fill="hold">
                            <p:stCondLst>
                              <p:cond delay="3500"/>
                            </p:stCondLst>
                            <p:childTnLst>
                              <p:par>
                                <p:cTn id="71" presetID="10" presetClass="entr" presetSubtype="0" fill="hold" grpId="0" nodeType="after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fade">
                                      <p:cBhvr>
                                        <p:cTn id="73" dur="500"/>
                                        <p:tgtEl>
                                          <p:spTgt spid="42"/>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43"/>
                                        </p:tgtEl>
                                        <p:attrNameLst>
                                          <p:attrName>style.visibility</p:attrName>
                                        </p:attrNameLst>
                                      </p:cBhvr>
                                      <p:to>
                                        <p:strVal val="visible"/>
                                      </p:to>
                                    </p:set>
                                    <p:animEffect transition="in" filter="fade">
                                      <p:cBhvr>
                                        <p:cTn id="78" dur="500"/>
                                        <p:tgtEl>
                                          <p:spTgt spid="43"/>
                                        </p:tgtEl>
                                      </p:cBhvr>
                                    </p:animEffect>
                                  </p:childTnLst>
                                </p:cTn>
                              </p:par>
                            </p:childTnLst>
                          </p:cTn>
                        </p:par>
                        <p:par>
                          <p:cTn id="79" fill="hold">
                            <p:stCondLst>
                              <p:cond delay="500"/>
                            </p:stCondLst>
                            <p:childTnLst>
                              <p:par>
                                <p:cTn id="80" presetID="10" presetClass="entr" presetSubtype="0" fill="hold" grpId="0" nodeType="afterEffect">
                                  <p:stCondLst>
                                    <p:cond delay="0"/>
                                  </p:stCondLst>
                                  <p:childTnLst>
                                    <p:set>
                                      <p:cBhvr>
                                        <p:cTn id="81" dur="1" fill="hold">
                                          <p:stCondLst>
                                            <p:cond delay="0"/>
                                          </p:stCondLst>
                                        </p:cTn>
                                        <p:tgtEl>
                                          <p:spTgt spid="48"/>
                                        </p:tgtEl>
                                        <p:attrNameLst>
                                          <p:attrName>style.visibility</p:attrName>
                                        </p:attrNameLst>
                                      </p:cBhvr>
                                      <p:to>
                                        <p:strVal val="visible"/>
                                      </p:to>
                                    </p:set>
                                    <p:animEffect transition="in" filter="fade">
                                      <p:cBhvr>
                                        <p:cTn id="82" dur="500"/>
                                        <p:tgtEl>
                                          <p:spTgt spid="48"/>
                                        </p:tgtEl>
                                      </p:cBhvr>
                                    </p:animEffect>
                                  </p:childTnLst>
                                </p:cTn>
                              </p:par>
                            </p:childTnLst>
                          </p:cTn>
                        </p:par>
                        <p:par>
                          <p:cTn id="83" fill="hold">
                            <p:stCondLst>
                              <p:cond delay="1000"/>
                            </p:stCondLst>
                            <p:childTnLst>
                              <p:par>
                                <p:cTn id="84" presetID="10" presetClass="entr" presetSubtype="0" fill="hold" grpId="0" nodeType="afterEffect">
                                  <p:stCondLst>
                                    <p:cond delay="0"/>
                                  </p:stCondLst>
                                  <p:childTnLst>
                                    <p:set>
                                      <p:cBhvr>
                                        <p:cTn id="85" dur="1" fill="hold">
                                          <p:stCondLst>
                                            <p:cond delay="0"/>
                                          </p:stCondLst>
                                        </p:cTn>
                                        <p:tgtEl>
                                          <p:spTgt spid="47"/>
                                        </p:tgtEl>
                                        <p:attrNameLst>
                                          <p:attrName>style.visibility</p:attrName>
                                        </p:attrNameLst>
                                      </p:cBhvr>
                                      <p:to>
                                        <p:strVal val="visible"/>
                                      </p:to>
                                    </p:set>
                                    <p:animEffect transition="in" filter="fade">
                                      <p:cBhvr>
                                        <p:cTn id="86" dur="500"/>
                                        <p:tgtEl>
                                          <p:spTgt spid="47"/>
                                        </p:tgtEl>
                                      </p:cBhvr>
                                    </p:animEffect>
                                  </p:childTnLst>
                                </p:cTn>
                              </p:par>
                            </p:childTnLst>
                          </p:cTn>
                        </p:par>
                        <p:par>
                          <p:cTn id="87" fill="hold">
                            <p:stCondLst>
                              <p:cond delay="1500"/>
                            </p:stCondLst>
                            <p:childTnLst>
                              <p:par>
                                <p:cTn id="88" presetID="10" presetClass="entr" presetSubtype="0" fill="hold" grpId="0" nodeType="afterEffect">
                                  <p:stCondLst>
                                    <p:cond delay="0"/>
                                  </p:stCondLst>
                                  <p:childTnLst>
                                    <p:set>
                                      <p:cBhvr>
                                        <p:cTn id="89" dur="1" fill="hold">
                                          <p:stCondLst>
                                            <p:cond delay="0"/>
                                          </p:stCondLst>
                                        </p:cTn>
                                        <p:tgtEl>
                                          <p:spTgt spid="44"/>
                                        </p:tgtEl>
                                        <p:attrNameLst>
                                          <p:attrName>style.visibility</p:attrName>
                                        </p:attrNameLst>
                                      </p:cBhvr>
                                      <p:to>
                                        <p:strVal val="visible"/>
                                      </p:to>
                                    </p:set>
                                    <p:animEffect transition="in" filter="fade">
                                      <p:cBhvr>
                                        <p:cTn id="90" dur="500"/>
                                        <p:tgtEl>
                                          <p:spTgt spid="44"/>
                                        </p:tgtEl>
                                      </p:cBhvr>
                                    </p:animEffect>
                                  </p:childTnLst>
                                </p:cTn>
                              </p:par>
                            </p:childTnLst>
                          </p:cTn>
                        </p:par>
                        <p:par>
                          <p:cTn id="91" fill="hold">
                            <p:stCondLst>
                              <p:cond delay="2000"/>
                            </p:stCondLst>
                            <p:childTnLst>
                              <p:par>
                                <p:cTn id="92" presetID="10" presetClass="entr" presetSubtype="0" fill="hold" grpId="0" nodeType="afterEffect">
                                  <p:stCondLst>
                                    <p:cond delay="0"/>
                                  </p:stCondLst>
                                  <p:childTnLst>
                                    <p:set>
                                      <p:cBhvr>
                                        <p:cTn id="93" dur="1" fill="hold">
                                          <p:stCondLst>
                                            <p:cond delay="0"/>
                                          </p:stCondLst>
                                        </p:cTn>
                                        <p:tgtEl>
                                          <p:spTgt spid="45"/>
                                        </p:tgtEl>
                                        <p:attrNameLst>
                                          <p:attrName>style.visibility</p:attrName>
                                        </p:attrNameLst>
                                      </p:cBhvr>
                                      <p:to>
                                        <p:strVal val="visible"/>
                                      </p:to>
                                    </p:set>
                                    <p:animEffect transition="in" filter="fade">
                                      <p:cBhvr>
                                        <p:cTn id="94" dur="500"/>
                                        <p:tgtEl>
                                          <p:spTgt spid="45"/>
                                        </p:tgtEl>
                                      </p:cBhvr>
                                    </p:animEffect>
                                  </p:childTnLst>
                                </p:cTn>
                              </p:par>
                            </p:childTnLst>
                          </p:cTn>
                        </p:par>
                        <p:par>
                          <p:cTn id="95" fill="hold">
                            <p:stCondLst>
                              <p:cond delay="2500"/>
                            </p:stCondLst>
                            <p:childTnLst>
                              <p:par>
                                <p:cTn id="96" presetID="9" presetClass="emph" presetSubtype="0" grpId="1" nodeType="afterEffect">
                                  <p:stCondLst>
                                    <p:cond delay="0"/>
                                  </p:stCondLst>
                                  <p:childTnLst>
                                    <p:set>
                                      <p:cBhvr rctx="PPT">
                                        <p:cTn id="97" dur="indefinite"/>
                                        <p:tgtEl>
                                          <p:spTgt spid="23"/>
                                        </p:tgtEl>
                                        <p:attrNameLst>
                                          <p:attrName>style.opacity</p:attrName>
                                        </p:attrNameLst>
                                      </p:cBhvr>
                                      <p:to>
                                        <p:strVal val="0.25"/>
                                      </p:to>
                                    </p:set>
                                    <p:animEffect filter="image" prLst="opacity: 0.25">
                                      <p:cBhvr rctx="IE">
                                        <p:cTn id="98" dur="indefinite"/>
                                        <p:tgtEl>
                                          <p:spTgt spid="23"/>
                                        </p:tgtEl>
                                      </p:cBhvr>
                                    </p:animEffect>
                                  </p:childTnLst>
                                </p:cTn>
                              </p:par>
                              <p:par>
                                <p:cTn id="99" presetID="9" presetClass="emph" presetSubtype="0" grpId="1" nodeType="withEffect">
                                  <p:stCondLst>
                                    <p:cond delay="0"/>
                                  </p:stCondLst>
                                  <p:childTnLst>
                                    <p:set>
                                      <p:cBhvr rctx="PPT">
                                        <p:cTn id="100" dur="indefinite"/>
                                        <p:tgtEl>
                                          <p:spTgt spid="24"/>
                                        </p:tgtEl>
                                        <p:attrNameLst>
                                          <p:attrName>style.opacity</p:attrName>
                                        </p:attrNameLst>
                                      </p:cBhvr>
                                      <p:to>
                                        <p:strVal val="0.25"/>
                                      </p:to>
                                    </p:set>
                                    <p:animEffect filter="image" prLst="opacity: 0.25">
                                      <p:cBhvr rctx="IE">
                                        <p:cTn id="101" dur="indefinite"/>
                                        <p:tgtEl>
                                          <p:spTgt spid="24"/>
                                        </p:tgtEl>
                                      </p:cBhvr>
                                    </p:animEffect>
                                  </p:childTnLst>
                                </p:cTn>
                              </p:par>
                              <p:par>
                                <p:cTn id="102" presetID="9" presetClass="emph" presetSubtype="0" grpId="1" nodeType="withEffect">
                                  <p:stCondLst>
                                    <p:cond delay="0"/>
                                  </p:stCondLst>
                                  <p:childTnLst>
                                    <p:set>
                                      <p:cBhvr rctx="PPT">
                                        <p:cTn id="103" dur="indefinite"/>
                                        <p:tgtEl>
                                          <p:spTgt spid="25"/>
                                        </p:tgtEl>
                                        <p:attrNameLst>
                                          <p:attrName>style.opacity</p:attrName>
                                        </p:attrNameLst>
                                      </p:cBhvr>
                                      <p:to>
                                        <p:strVal val="0.25"/>
                                      </p:to>
                                    </p:set>
                                    <p:animEffect filter="image" prLst="opacity: 0.25">
                                      <p:cBhvr rctx="IE">
                                        <p:cTn id="104" dur="indefinite"/>
                                        <p:tgtEl>
                                          <p:spTgt spid="25"/>
                                        </p:tgtEl>
                                      </p:cBhvr>
                                    </p:animEffect>
                                  </p:childTnLst>
                                </p:cTn>
                              </p:par>
                              <p:par>
                                <p:cTn id="105" presetID="9" presetClass="emph" presetSubtype="0" grpId="1" nodeType="withEffect">
                                  <p:stCondLst>
                                    <p:cond delay="0"/>
                                  </p:stCondLst>
                                  <p:childTnLst>
                                    <p:set>
                                      <p:cBhvr rctx="PPT">
                                        <p:cTn id="106" dur="indefinite"/>
                                        <p:tgtEl>
                                          <p:spTgt spid="26"/>
                                        </p:tgtEl>
                                        <p:attrNameLst>
                                          <p:attrName>style.opacity</p:attrName>
                                        </p:attrNameLst>
                                      </p:cBhvr>
                                      <p:to>
                                        <p:strVal val="0.25"/>
                                      </p:to>
                                    </p:set>
                                    <p:animEffect filter="image" prLst="opacity: 0.25">
                                      <p:cBhvr rctx="IE">
                                        <p:cTn id="107" dur="indefinite"/>
                                        <p:tgtEl>
                                          <p:spTgt spid="26"/>
                                        </p:tgtEl>
                                      </p:cBhvr>
                                    </p:animEffect>
                                  </p:childTnLst>
                                </p:cTn>
                              </p:par>
                              <p:par>
                                <p:cTn id="108" presetID="9" presetClass="emph" presetSubtype="0" grpId="1" nodeType="withEffect">
                                  <p:stCondLst>
                                    <p:cond delay="0"/>
                                  </p:stCondLst>
                                  <p:childTnLst>
                                    <p:set>
                                      <p:cBhvr rctx="PPT">
                                        <p:cTn id="109" dur="indefinite"/>
                                        <p:tgtEl>
                                          <p:spTgt spid="27"/>
                                        </p:tgtEl>
                                        <p:attrNameLst>
                                          <p:attrName>style.opacity</p:attrName>
                                        </p:attrNameLst>
                                      </p:cBhvr>
                                      <p:to>
                                        <p:strVal val="0.25"/>
                                      </p:to>
                                    </p:set>
                                    <p:animEffect filter="image" prLst="opacity: 0.25">
                                      <p:cBhvr rctx="IE">
                                        <p:cTn id="110" dur="indefinite"/>
                                        <p:tgtEl>
                                          <p:spTgt spid="27"/>
                                        </p:tgtEl>
                                      </p:cBhvr>
                                    </p:animEffect>
                                  </p:childTnLst>
                                </p:cTn>
                              </p:par>
                              <p:par>
                                <p:cTn id="111" presetID="9" presetClass="emph" presetSubtype="0" grpId="1" nodeType="withEffect">
                                  <p:stCondLst>
                                    <p:cond delay="0"/>
                                  </p:stCondLst>
                                  <p:childTnLst>
                                    <p:set>
                                      <p:cBhvr rctx="PPT">
                                        <p:cTn id="112" dur="indefinite"/>
                                        <p:tgtEl>
                                          <p:spTgt spid="28"/>
                                        </p:tgtEl>
                                        <p:attrNameLst>
                                          <p:attrName>style.opacity</p:attrName>
                                        </p:attrNameLst>
                                      </p:cBhvr>
                                      <p:to>
                                        <p:strVal val="0.25"/>
                                      </p:to>
                                    </p:set>
                                    <p:animEffect filter="image" prLst="opacity: 0.25">
                                      <p:cBhvr rctx="IE">
                                        <p:cTn id="113" dur="indefinite"/>
                                        <p:tgtEl>
                                          <p:spTgt spid="28"/>
                                        </p:tgtEl>
                                      </p:cBhvr>
                                    </p:animEffect>
                                  </p:childTnLst>
                                </p:cTn>
                              </p:par>
                              <p:par>
                                <p:cTn id="114" presetID="9" presetClass="emph" presetSubtype="0" grpId="1" nodeType="withEffect">
                                  <p:stCondLst>
                                    <p:cond delay="0"/>
                                  </p:stCondLst>
                                  <p:childTnLst>
                                    <p:set>
                                      <p:cBhvr rctx="PPT">
                                        <p:cTn id="115" dur="indefinite"/>
                                        <p:tgtEl>
                                          <p:spTgt spid="29"/>
                                        </p:tgtEl>
                                        <p:attrNameLst>
                                          <p:attrName>style.opacity</p:attrName>
                                        </p:attrNameLst>
                                      </p:cBhvr>
                                      <p:to>
                                        <p:strVal val="0.25"/>
                                      </p:to>
                                    </p:set>
                                    <p:animEffect filter="image" prLst="opacity: 0.25">
                                      <p:cBhvr rctx="IE">
                                        <p:cTn id="116" dur="indefinite"/>
                                        <p:tgtEl>
                                          <p:spTgt spid="29"/>
                                        </p:tgtEl>
                                      </p:cBhvr>
                                    </p:animEffect>
                                  </p:childTnLst>
                                </p:cTn>
                              </p:par>
                              <p:par>
                                <p:cTn id="117" presetID="9" presetClass="emph" presetSubtype="0" grpId="1" nodeType="withEffect">
                                  <p:stCondLst>
                                    <p:cond delay="0"/>
                                  </p:stCondLst>
                                  <p:childTnLst>
                                    <p:set>
                                      <p:cBhvr rctx="PPT">
                                        <p:cTn id="118" dur="indefinite"/>
                                        <p:tgtEl>
                                          <p:spTgt spid="37"/>
                                        </p:tgtEl>
                                        <p:attrNameLst>
                                          <p:attrName>style.opacity</p:attrName>
                                        </p:attrNameLst>
                                      </p:cBhvr>
                                      <p:to>
                                        <p:strVal val="0.25"/>
                                      </p:to>
                                    </p:set>
                                    <p:animEffect filter="image" prLst="opacity: 0.25">
                                      <p:cBhvr rctx="IE">
                                        <p:cTn id="119" dur="indefinite"/>
                                        <p:tgtEl>
                                          <p:spTgt spid="37"/>
                                        </p:tgtEl>
                                      </p:cBhvr>
                                    </p:animEffect>
                                  </p:childTnLst>
                                </p:cTn>
                              </p:par>
                              <p:par>
                                <p:cTn id="120" presetID="9" presetClass="emph" presetSubtype="0" grpId="1" nodeType="withEffect">
                                  <p:stCondLst>
                                    <p:cond delay="0"/>
                                  </p:stCondLst>
                                  <p:childTnLst>
                                    <p:set>
                                      <p:cBhvr rctx="PPT">
                                        <p:cTn id="121" dur="indefinite"/>
                                        <p:tgtEl>
                                          <p:spTgt spid="38"/>
                                        </p:tgtEl>
                                        <p:attrNameLst>
                                          <p:attrName>style.opacity</p:attrName>
                                        </p:attrNameLst>
                                      </p:cBhvr>
                                      <p:to>
                                        <p:strVal val="0.25"/>
                                      </p:to>
                                    </p:set>
                                    <p:animEffect filter="image" prLst="opacity: 0.25">
                                      <p:cBhvr rctx="IE">
                                        <p:cTn id="122" dur="indefinite"/>
                                        <p:tgtEl>
                                          <p:spTgt spid="38"/>
                                        </p:tgtEl>
                                      </p:cBhvr>
                                    </p:animEffect>
                                  </p:childTnLst>
                                </p:cTn>
                              </p:par>
                              <p:par>
                                <p:cTn id="123" presetID="9" presetClass="emph" presetSubtype="0" grpId="1" nodeType="withEffect">
                                  <p:stCondLst>
                                    <p:cond delay="0"/>
                                  </p:stCondLst>
                                  <p:childTnLst>
                                    <p:set>
                                      <p:cBhvr rctx="PPT">
                                        <p:cTn id="124" dur="indefinite"/>
                                        <p:tgtEl>
                                          <p:spTgt spid="41"/>
                                        </p:tgtEl>
                                        <p:attrNameLst>
                                          <p:attrName>style.opacity</p:attrName>
                                        </p:attrNameLst>
                                      </p:cBhvr>
                                      <p:to>
                                        <p:strVal val="0.25"/>
                                      </p:to>
                                    </p:set>
                                    <p:animEffect filter="image" prLst="opacity: 0.25">
                                      <p:cBhvr rctx="IE">
                                        <p:cTn id="125" dur="indefinite"/>
                                        <p:tgtEl>
                                          <p:spTgt spid="41"/>
                                        </p:tgtEl>
                                      </p:cBhvr>
                                    </p:animEffect>
                                  </p:childTnLst>
                                </p:cTn>
                              </p:par>
                              <p:par>
                                <p:cTn id="126" presetID="9" presetClass="emph" presetSubtype="0" grpId="1" nodeType="withEffect">
                                  <p:stCondLst>
                                    <p:cond delay="0"/>
                                  </p:stCondLst>
                                  <p:childTnLst>
                                    <p:set>
                                      <p:cBhvr rctx="PPT">
                                        <p:cTn id="127" dur="indefinite"/>
                                        <p:tgtEl>
                                          <p:spTgt spid="42"/>
                                        </p:tgtEl>
                                        <p:attrNameLst>
                                          <p:attrName>style.opacity</p:attrName>
                                        </p:attrNameLst>
                                      </p:cBhvr>
                                      <p:to>
                                        <p:strVal val="0.25"/>
                                      </p:to>
                                    </p:set>
                                    <p:animEffect filter="image" prLst="opacity: 0.25">
                                      <p:cBhvr rctx="IE">
                                        <p:cTn id="128" dur="indefinite"/>
                                        <p:tgtEl>
                                          <p:spTgt spid="42"/>
                                        </p:tgtEl>
                                      </p:cBhvr>
                                    </p:animEffect>
                                  </p:childTnLst>
                                </p:cTn>
                              </p:par>
                            </p:childTnLst>
                          </p:cTn>
                        </p:par>
                      </p:childTnLst>
                    </p:cTn>
                  </p:par>
                  <p:par>
                    <p:cTn id="129" fill="hold">
                      <p:stCondLst>
                        <p:cond delay="indefinite"/>
                      </p:stCondLst>
                      <p:childTnLst>
                        <p:par>
                          <p:cTn id="130" fill="hold">
                            <p:stCondLst>
                              <p:cond delay="0"/>
                            </p:stCondLst>
                            <p:childTnLst>
                              <p:par>
                                <p:cTn id="131" presetID="10" presetClass="exit" presetSubtype="0" fill="hold" grpId="1" nodeType="clickEffect">
                                  <p:stCondLst>
                                    <p:cond delay="0"/>
                                  </p:stCondLst>
                                  <p:childTnLst>
                                    <p:animEffect transition="out" filter="fade">
                                      <p:cBhvr>
                                        <p:cTn id="132" dur="500"/>
                                        <p:tgtEl>
                                          <p:spTgt spid="2"/>
                                        </p:tgtEl>
                                      </p:cBhvr>
                                    </p:animEffect>
                                    <p:set>
                                      <p:cBhvr>
                                        <p:cTn id="133" dur="1" fill="hold">
                                          <p:stCondLst>
                                            <p:cond delay="499"/>
                                          </p:stCondLst>
                                        </p:cTn>
                                        <p:tgtEl>
                                          <p:spTgt spid="2"/>
                                        </p:tgtEl>
                                        <p:attrNameLst>
                                          <p:attrName>style.visibility</p:attrName>
                                        </p:attrNameLst>
                                      </p:cBhvr>
                                      <p:to>
                                        <p:strVal val="hidden"/>
                                      </p:to>
                                    </p:set>
                                  </p:childTnLst>
                                </p:cTn>
                              </p:par>
                              <p:par>
                                <p:cTn id="134" presetID="10" presetClass="exit" presetSubtype="0" fill="hold" grpId="1" nodeType="withEffect">
                                  <p:stCondLst>
                                    <p:cond delay="0"/>
                                  </p:stCondLst>
                                  <p:childTnLst>
                                    <p:animEffect transition="out" filter="fade">
                                      <p:cBhvr>
                                        <p:cTn id="135" dur="500"/>
                                        <p:tgtEl>
                                          <p:spTgt spid="21"/>
                                        </p:tgtEl>
                                      </p:cBhvr>
                                    </p:animEffect>
                                    <p:set>
                                      <p:cBhvr>
                                        <p:cTn id="136" dur="1" fill="hold">
                                          <p:stCondLst>
                                            <p:cond delay="499"/>
                                          </p:stCondLst>
                                        </p:cTn>
                                        <p:tgtEl>
                                          <p:spTgt spid="21"/>
                                        </p:tgtEl>
                                        <p:attrNameLst>
                                          <p:attrName>style.visibility</p:attrName>
                                        </p:attrNameLst>
                                      </p:cBhvr>
                                      <p:to>
                                        <p:strVal val="hidden"/>
                                      </p:to>
                                    </p:set>
                                  </p:childTnLst>
                                </p:cTn>
                              </p:par>
                              <p:par>
                                <p:cTn id="137" presetID="10" presetClass="exit" presetSubtype="0" fill="hold" grpId="2" nodeType="withEffect">
                                  <p:stCondLst>
                                    <p:cond delay="0"/>
                                  </p:stCondLst>
                                  <p:childTnLst>
                                    <p:animEffect transition="out" filter="fade">
                                      <p:cBhvr>
                                        <p:cTn id="138" dur="500"/>
                                        <p:tgtEl>
                                          <p:spTgt spid="23"/>
                                        </p:tgtEl>
                                      </p:cBhvr>
                                    </p:animEffect>
                                    <p:set>
                                      <p:cBhvr>
                                        <p:cTn id="139" dur="1" fill="hold">
                                          <p:stCondLst>
                                            <p:cond delay="499"/>
                                          </p:stCondLst>
                                        </p:cTn>
                                        <p:tgtEl>
                                          <p:spTgt spid="23"/>
                                        </p:tgtEl>
                                        <p:attrNameLst>
                                          <p:attrName>style.visibility</p:attrName>
                                        </p:attrNameLst>
                                      </p:cBhvr>
                                      <p:to>
                                        <p:strVal val="hidden"/>
                                      </p:to>
                                    </p:set>
                                  </p:childTnLst>
                                </p:cTn>
                              </p:par>
                              <p:par>
                                <p:cTn id="140" presetID="10" presetClass="exit" presetSubtype="0" fill="hold" grpId="2" nodeType="withEffect">
                                  <p:stCondLst>
                                    <p:cond delay="0"/>
                                  </p:stCondLst>
                                  <p:childTnLst>
                                    <p:animEffect transition="out" filter="fade">
                                      <p:cBhvr>
                                        <p:cTn id="141" dur="500"/>
                                        <p:tgtEl>
                                          <p:spTgt spid="24"/>
                                        </p:tgtEl>
                                      </p:cBhvr>
                                    </p:animEffect>
                                    <p:set>
                                      <p:cBhvr>
                                        <p:cTn id="142" dur="1" fill="hold">
                                          <p:stCondLst>
                                            <p:cond delay="499"/>
                                          </p:stCondLst>
                                        </p:cTn>
                                        <p:tgtEl>
                                          <p:spTgt spid="24"/>
                                        </p:tgtEl>
                                        <p:attrNameLst>
                                          <p:attrName>style.visibility</p:attrName>
                                        </p:attrNameLst>
                                      </p:cBhvr>
                                      <p:to>
                                        <p:strVal val="hidden"/>
                                      </p:to>
                                    </p:set>
                                  </p:childTnLst>
                                </p:cTn>
                              </p:par>
                              <p:par>
                                <p:cTn id="143" presetID="10" presetClass="exit" presetSubtype="0" fill="hold" grpId="2" nodeType="withEffect">
                                  <p:stCondLst>
                                    <p:cond delay="0"/>
                                  </p:stCondLst>
                                  <p:childTnLst>
                                    <p:animEffect transition="out" filter="fade">
                                      <p:cBhvr>
                                        <p:cTn id="144" dur="500"/>
                                        <p:tgtEl>
                                          <p:spTgt spid="25"/>
                                        </p:tgtEl>
                                      </p:cBhvr>
                                    </p:animEffect>
                                    <p:set>
                                      <p:cBhvr>
                                        <p:cTn id="145" dur="1" fill="hold">
                                          <p:stCondLst>
                                            <p:cond delay="499"/>
                                          </p:stCondLst>
                                        </p:cTn>
                                        <p:tgtEl>
                                          <p:spTgt spid="25"/>
                                        </p:tgtEl>
                                        <p:attrNameLst>
                                          <p:attrName>style.visibility</p:attrName>
                                        </p:attrNameLst>
                                      </p:cBhvr>
                                      <p:to>
                                        <p:strVal val="hidden"/>
                                      </p:to>
                                    </p:set>
                                  </p:childTnLst>
                                </p:cTn>
                              </p:par>
                              <p:par>
                                <p:cTn id="146" presetID="10" presetClass="exit" presetSubtype="0" fill="hold" grpId="2" nodeType="withEffect">
                                  <p:stCondLst>
                                    <p:cond delay="0"/>
                                  </p:stCondLst>
                                  <p:childTnLst>
                                    <p:animEffect transition="out" filter="fade">
                                      <p:cBhvr>
                                        <p:cTn id="147" dur="500"/>
                                        <p:tgtEl>
                                          <p:spTgt spid="26"/>
                                        </p:tgtEl>
                                      </p:cBhvr>
                                    </p:animEffect>
                                    <p:set>
                                      <p:cBhvr>
                                        <p:cTn id="148" dur="1" fill="hold">
                                          <p:stCondLst>
                                            <p:cond delay="499"/>
                                          </p:stCondLst>
                                        </p:cTn>
                                        <p:tgtEl>
                                          <p:spTgt spid="26"/>
                                        </p:tgtEl>
                                        <p:attrNameLst>
                                          <p:attrName>style.visibility</p:attrName>
                                        </p:attrNameLst>
                                      </p:cBhvr>
                                      <p:to>
                                        <p:strVal val="hidden"/>
                                      </p:to>
                                    </p:set>
                                  </p:childTnLst>
                                </p:cTn>
                              </p:par>
                              <p:par>
                                <p:cTn id="149" presetID="10" presetClass="exit" presetSubtype="0" fill="hold" grpId="2" nodeType="withEffect">
                                  <p:stCondLst>
                                    <p:cond delay="0"/>
                                  </p:stCondLst>
                                  <p:childTnLst>
                                    <p:animEffect transition="out" filter="fade">
                                      <p:cBhvr>
                                        <p:cTn id="150" dur="500"/>
                                        <p:tgtEl>
                                          <p:spTgt spid="27"/>
                                        </p:tgtEl>
                                      </p:cBhvr>
                                    </p:animEffect>
                                    <p:set>
                                      <p:cBhvr>
                                        <p:cTn id="151" dur="1" fill="hold">
                                          <p:stCondLst>
                                            <p:cond delay="499"/>
                                          </p:stCondLst>
                                        </p:cTn>
                                        <p:tgtEl>
                                          <p:spTgt spid="27"/>
                                        </p:tgtEl>
                                        <p:attrNameLst>
                                          <p:attrName>style.visibility</p:attrName>
                                        </p:attrNameLst>
                                      </p:cBhvr>
                                      <p:to>
                                        <p:strVal val="hidden"/>
                                      </p:to>
                                    </p:set>
                                  </p:childTnLst>
                                </p:cTn>
                              </p:par>
                              <p:par>
                                <p:cTn id="152" presetID="10" presetClass="exit" presetSubtype="0" fill="hold" grpId="2" nodeType="withEffect">
                                  <p:stCondLst>
                                    <p:cond delay="0"/>
                                  </p:stCondLst>
                                  <p:childTnLst>
                                    <p:animEffect transition="out" filter="fade">
                                      <p:cBhvr>
                                        <p:cTn id="153" dur="500"/>
                                        <p:tgtEl>
                                          <p:spTgt spid="28"/>
                                        </p:tgtEl>
                                      </p:cBhvr>
                                    </p:animEffect>
                                    <p:set>
                                      <p:cBhvr>
                                        <p:cTn id="154" dur="1" fill="hold">
                                          <p:stCondLst>
                                            <p:cond delay="499"/>
                                          </p:stCondLst>
                                        </p:cTn>
                                        <p:tgtEl>
                                          <p:spTgt spid="28"/>
                                        </p:tgtEl>
                                        <p:attrNameLst>
                                          <p:attrName>style.visibility</p:attrName>
                                        </p:attrNameLst>
                                      </p:cBhvr>
                                      <p:to>
                                        <p:strVal val="hidden"/>
                                      </p:to>
                                    </p:set>
                                  </p:childTnLst>
                                </p:cTn>
                              </p:par>
                              <p:par>
                                <p:cTn id="155" presetID="10" presetClass="exit" presetSubtype="0" fill="hold" grpId="2" nodeType="withEffect">
                                  <p:stCondLst>
                                    <p:cond delay="0"/>
                                  </p:stCondLst>
                                  <p:childTnLst>
                                    <p:animEffect transition="out" filter="fade">
                                      <p:cBhvr>
                                        <p:cTn id="156" dur="500"/>
                                        <p:tgtEl>
                                          <p:spTgt spid="29"/>
                                        </p:tgtEl>
                                      </p:cBhvr>
                                    </p:animEffect>
                                    <p:set>
                                      <p:cBhvr>
                                        <p:cTn id="157" dur="1" fill="hold">
                                          <p:stCondLst>
                                            <p:cond delay="499"/>
                                          </p:stCondLst>
                                        </p:cTn>
                                        <p:tgtEl>
                                          <p:spTgt spid="29"/>
                                        </p:tgtEl>
                                        <p:attrNameLst>
                                          <p:attrName>style.visibility</p:attrName>
                                        </p:attrNameLst>
                                      </p:cBhvr>
                                      <p:to>
                                        <p:strVal val="hidden"/>
                                      </p:to>
                                    </p:set>
                                  </p:childTnLst>
                                </p:cTn>
                              </p:par>
                              <p:par>
                                <p:cTn id="158" presetID="10" presetClass="exit" presetSubtype="0" fill="hold" grpId="2" nodeType="withEffect">
                                  <p:stCondLst>
                                    <p:cond delay="0"/>
                                  </p:stCondLst>
                                  <p:childTnLst>
                                    <p:animEffect transition="out" filter="fade">
                                      <p:cBhvr>
                                        <p:cTn id="159" dur="500"/>
                                        <p:tgtEl>
                                          <p:spTgt spid="30"/>
                                        </p:tgtEl>
                                      </p:cBhvr>
                                    </p:animEffect>
                                    <p:set>
                                      <p:cBhvr>
                                        <p:cTn id="160" dur="1" fill="hold">
                                          <p:stCondLst>
                                            <p:cond delay="499"/>
                                          </p:stCondLst>
                                        </p:cTn>
                                        <p:tgtEl>
                                          <p:spTgt spid="30"/>
                                        </p:tgtEl>
                                        <p:attrNameLst>
                                          <p:attrName>style.visibility</p:attrName>
                                        </p:attrNameLst>
                                      </p:cBhvr>
                                      <p:to>
                                        <p:strVal val="hidden"/>
                                      </p:to>
                                    </p:set>
                                  </p:childTnLst>
                                </p:cTn>
                              </p:par>
                              <p:par>
                                <p:cTn id="161" presetID="10" presetClass="exit" presetSubtype="0" fill="hold" grpId="2" nodeType="withEffect">
                                  <p:stCondLst>
                                    <p:cond delay="0"/>
                                  </p:stCondLst>
                                  <p:childTnLst>
                                    <p:animEffect transition="out" filter="fade">
                                      <p:cBhvr>
                                        <p:cTn id="162" dur="500"/>
                                        <p:tgtEl>
                                          <p:spTgt spid="36"/>
                                        </p:tgtEl>
                                      </p:cBhvr>
                                    </p:animEffect>
                                    <p:set>
                                      <p:cBhvr>
                                        <p:cTn id="163" dur="1" fill="hold">
                                          <p:stCondLst>
                                            <p:cond delay="499"/>
                                          </p:stCondLst>
                                        </p:cTn>
                                        <p:tgtEl>
                                          <p:spTgt spid="36"/>
                                        </p:tgtEl>
                                        <p:attrNameLst>
                                          <p:attrName>style.visibility</p:attrName>
                                        </p:attrNameLst>
                                      </p:cBhvr>
                                      <p:to>
                                        <p:strVal val="hidden"/>
                                      </p:to>
                                    </p:set>
                                  </p:childTnLst>
                                </p:cTn>
                              </p:par>
                              <p:par>
                                <p:cTn id="164" presetID="10" presetClass="exit" presetSubtype="0" fill="hold" grpId="2" nodeType="withEffect">
                                  <p:stCondLst>
                                    <p:cond delay="0"/>
                                  </p:stCondLst>
                                  <p:childTnLst>
                                    <p:animEffect transition="out" filter="fade">
                                      <p:cBhvr>
                                        <p:cTn id="165" dur="500"/>
                                        <p:tgtEl>
                                          <p:spTgt spid="37"/>
                                        </p:tgtEl>
                                      </p:cBhvr>
                                    </p:animEffect>
                                    <p:set>
                                      <p:cBhvr>
                                        <p:cTn id="166" dur="1" fill="hold">
                                          <p:stCondLst>
                                            <p:cond delay="499"/>
                                          </p:stCondLst>
                                        </p:cTn>
                                        <p:tgtEl>
                                          <p:spTgt spid="37"/>
                                        </p:tgtEl>
                                        <p:attrNameLst>
                                          <p:attrName>style.visibility</p:attrName>
                                        </p:attrNameLst>
                                      </p:cBhvr>
                                      <p:to>
                                        <p:strVal val="hidden"/>
                                      </p:to>
                                    </p:set>
                                  </p:childTnLst>
                                </p:cTn>
                              </p:par>
                              <p:par>
                                <p:cTn id="167" presetID="10" presetClass="exit" presetSubtype="0" fill="hold" grpId="2" nodeType="withEffect">
                                  <p:stCondLst>
                                    <p:cond delay="0"/>
                                  </p:stCondLst>
                                  <p:childTnLst>
                                    <p:animEffect transition="out" filter="fade">
                                      <p:cBhvr>
                                        <p:cTn id="168" dur="500"/>
                                        <p:tgtEl>
                                          <p:spTgt spid="38"/>
                                        </p:tgtEl>
                                      </p:cBhvr>
                                    </p:animEffect>
                                    <p:set>
                                      <p:cBhvr>
                                        <p:cTn id="169" dur="1" fill="hold">
                                          <p:stCondLst>
                                            <p:cond delay="499"/>
                                          </p:stCondLst>
                                        </p:cTn>
                                        <p:tgtEl>
                                          <p:spTgt spid="38"/>
                                        </p:tgtEl>
                                        <p:attrNameLst>
                                          <p:attrName>style.visibility</p:attrName>
                                        </p:attrNameLst>
                                      </p:cBhvr>
                                      <p:to>
                                        <p:strVal val="hidden"/>
                                      </p:to>
                                    </p:set>
                                  </p:childTnLst>
                                </p:cTn>
                              </p:par>
                              <p:par>
                                <p:cTn id="170" presetID="10" presetClass="exit" presetSubtype="0" fill="hold" grpId="1" nodeType="withEffect">
                                  <p:stCondLst>
                                    <p:cond delay="0"/>
                                  </p:stCondLst>
                                  <p:childTnLst>
                                    <p:animEffect transition="out" filter="fade">
                                      <p:cBhvr>
                                        <p:cTn id="171" dur="500"/>
                                        <p:tgtEl>
                                          <p:spTgt spid="39"/>
                                        </p:tgtEl>
                                      </p:cBhvr>
                                    </p:animEffect>
                                    <p:set>
                                      <p:cBhvr>
                                        <p:cTn id="172" dur="1" fill="hold">
                                          <p:stCondLst>
                                            <p:cond delay="499"/>
                                          </p:stCondLst>
                                        </p:cTn>
                                        <p:tgtEl>
                                          <p:spTgt spid="39"/>
                                        </p:tgtEl>
                                        <p:attrNameLst>
                                          <p:attrName>style.visibility</p:attrName>
                                        </p:attrNameLst>
                                      </p:cBhvr>
                                      <p:to>
                                        <p:strVal val="hidden"/>
                                      </p:to>
                                    </p:set>
                                  </p:childTnLst>
                                </p:cTn>
                              </p:par>
                              <p:par>
                                <p:cTn id="173" presetID="10" presetClass="exit" presetSubtype="0" fill="hold" grpId="1" nodeType="withEffect">
                                  <p:stCondLst>
                                    <p:cond delay="0"/>
                                  </p:stCondLst>
                                  <p:childTnLst>
                                    <p:animEffect transition="out" filter="fade">
                                      <p:cBhvr>
                                        <p:cTn id="174" dur="500"/>
                                        <p:tgtEl>
                                          <p:spTgt spid="40"/>
                                        </p:tgtEl>
                                      </p:cBhvr>
                                    </p:animEffect>
                                    <p:set>
                                      <p:cBhvr>
                                        <p:cTn id="175" dur="1" fill="hold">
                                          <p:stCondLst>
                                            <p:cond delay="499"/>
                                          </p:stCondLst>
                                        </p:cTn>
                                        <p:tgtEl>
                                          <p:spTgt spid="40"/>
                                        </p:tgtEl>
                                        <p:attrNameLst>
                                          <p:attrName>style.visibility</p:attrName>
                                        </p:attrNameLst>
                                      </p:cBhvr>
                                      <p:to>
                                        <p:strVal val="hidden"/>
                                      </p:to>
                                    </p:set>
                                  </p:childTnLst>
                                </p:cTn>
                              </p:par>
                              <p:par>
                                <p:cTn id="176" presetID="10" presetClass="exit" presetSubtype="0" fill="hold" grpId="2" nodeType="withEffect">
                                  <p:stCondLst>
                                    <p:cond delay="0"/>
                                  </p:stCondLst>
                                  <p:childTnLst>
                                    <p:animEffect transition="out" filter="fade">
                                      <p:cBhvr>
                                        <p:cTn id="177" dur="500"/>
                                        <p:tgtEl>
                                          <p:spTgt spid="41"/>
                                        </p:tgtEl>
                                      </p:cBhvr>
                                    </p:animEffect>
                                    <p:set>
                                      <p:cBhvr>
                                        <p:cTn id="178" dur="1" fill="hold">
                                          <p:stCondLst>
                                            <p:cond delay="499"/>
                                          </p:stCondLst>
                                        </p:cTn>
                                        <p:tgtEl>
                                          <p:spTgt spid="41"/>
                                        </p:tgtEl>
                                        <p:attrNameLst>
                                          <p:attrName>style.visibility</p:attrName>
                                        </p:attrNameLst>
                                      </p:cBhvr>
                                      <p:to>
                                        <p:strVal val="hidden"/>
                                      </p:to>
                                    </p:set>
                                  </p:childTnLst>
                                </p:cTn>
                              </p:par>
                              <p:par>
                                <p:cTn id="179" presetID="10" presetClass="exit" presetSubtype="0" fill="hold" grpId="2" nodeType="withEffect">
                                  <p:stCondLst>
                                    <p:cond delay="0"/>
                                  </p:stCondLst>
                                  <p:childTnLst>
                                    <p:animEffect transition="out" filter="fade">
                                      <p:cBhvr>
                                        <p:cTn id="180" dur="500"/>
                                        <p:tgtEl>
                                          <p:spTgt spid="42"/>
                                        </p:tgtEl>
                                      </p:cBhvr>
                                    </p:animEffect>
                                    <p:set>
                                      <p:cBhvr>
                                        <p:cTn id="181" dur="1" fill="hold">
                                          <p:stCondLst>
                                            <p:cond delay="499"/>
                                          </p:stCondLst>
                                        </p:cTn>
                                        <p:tgtEl>
                                          <p:spTgt spid="42"/>
                                        </p:tgtEl>
                                        <p:attrNameLst>
                                          <p:attrName>style.visibility</p:attrName>
                                        </p:attrNameLst>
                                      </p:cBhvr>
                                      <p:to>
                                        <p:strVal val="hidden"/>
                                      </p:to>
                                    </p:set>
                                  </p:childTnLst>
                                </p:cTn>
                              </p:par>
                              <p:par>
                                <p:cTn id="182" presetID="10" presetClass="exit" presetSubtype="0" fill="hold" grpId="1" nodeType="withEffect">
                                  <p:stCondLst>
                                    <p:cond delay="0"/>
                                  </p:stCondLst>
                                  <p:childTnLst>
                                    <p:animEffect transition="out" filter="fade">
                                      <p:cBhvr>
                                        <p:cTn id="183" dur="500"/>
                                        <p:tgtEl>
                                          <p:spTgt spid="43"/>
                                        </p:tgtEl>
                                      </p:cBhvr>
                                    </p:animEffect>
                                    <p:set>
                                      <p:cBhvr>
                                        <p:cTn id="184" dur="1" fill="hold">
                                          <p:stCondLst>
                                            <p:cond delay="499"/>
                                          </p:stCondLst>
                                        </p:cTn>
                                        <p:tgtEl>
                                          <p:spTgt spid="43"/>
                                        </p:tgtEl>
                                        <p:attrNameLst>
                                          <p:attrName>style.visibility</p:attrName>
                                        </p:attrNameLst>
                                      </p:cBhvr>
                                      <p:to>
                                        <p:strVal val="hidden"/>
                                      </p:to>
                                    </p:set>
                                  </p:childTnLst>
                                </p:cTn>
                              </p:par>
                              <p:par>
                                <p:cTn id="185" presetID="10" presetClass="exit" presetSubtype="0" fill="hold" grpId="1" nodeType="withEffect">
                                  <p:stCondLst>
                                    <p:cond delay="0"/>
                                  </p:stCondLst>
                                  <p:childTnLst>
                                    <p:animEffect transition="out" filter="fade">
                                      <p:cBhvr>
                                        <p:cTn id="186" dur="500"/>
                                        <p:tgtEl>
                                          <p:spTgt spid="44"/>
                                        </p:tgtEl>
                                      </p:cBhvr>
                                    </p:animEffect>
                                    <p:set>
                                      <p:cBhvr>
                                        <p:cTn id="187" dur="1" fill="hold">
                                          <p:stCondLst>
                                            <p:cond delay="499"/>
                                          </p:stCondLst>
                                        </p:cTn>
                                        <p:tgtEl>
                                          <p:spTgt spid="44"/>
                                        </p:tgtEl>
                                        <p:attrNameLst>
                                          <p:attrName>style.visibility</p:attrName>
                                        </p:attrNameLst>
                                      </p:cBhvr>
                                      <p:to>
                                        <p:strVal val="hidden"/>
                                      </p:to>
                                    </p:set>
                                  </p:childTnLst>
                                </p:cTn>
                              </p:par>
                              <p:par>
                                <p:cTn id="188" presetID="10" presetClass="exit" presetSubtype="0" fill="hold" grpId="1" nodeType="withEffect">
                                  <p:stCondLst>
                                    <p:cond delay="0"/>
                                  </p:stCondLst>
                                  <p:childTnLst>
                                    <p:animEffect transition="out" filter="fade">
                                      <p:cBhvr>
                                        <p:cTn id="189" dur="500"/>
                                        <p:tgtEl>
                                          <p:spTgt spid="45"/>
                                        </p:tgtEl>
                                      </p:cBhvr>
                                    </p:animEffect>
                                    <p:set>
                                      <p:cBhvr>
                                        <p:cTn id="190" dur="1" fill="hold">
                                          <p:stCondLst>
                                            <p:cond delay="499"/>
                                          </p:stCondLst>
                                        </p:cTn>
                                        <p:tgtEl>
                                          <p:spTgt spid="45"/>
                                        </p:tgtEl>
                                        <p:attrNameLst>
                                          <p:attrName>style.visibility</p:attrName>
                                        </p:attrNameLst>
                                      </p:cBhvr>
                                      <p:to>
                                        <p:strVal val="hidden"/>
                                      </p:to>
                                    </p:set>
                                  </p:childTnLst>
                                </p:cTn>
                              </p:par>
                              <p:par>
                                <p:cTn id="191" presetID="10" presetClass="exit" presetSubtype="0" fill="hold" grpId="1" nodeType="withEffect">
                                  <p:stCondLst>
                                    <p:cond delay="0"/>
                                  </p:stCondLst>
                                  <p:childTnLst>
                                    <p:animEffect transition="out" filter="fade">
                                      <p:cBhvr>
                                        <p:cTn id="192" dur="500"/>
                                        <p:tgtEl>
                                          <p:spTgt spid="47"/>
                                        </p:tgtEl>
                                      </p:cBhvr>
                                    </p:animEffect>
                                    <p:set>
                                      <p:cBhvr>
                                        <p:cTn id="193" dur="1" fill="hold">
                                          <p:stCondLst>
                                            <p:cond delay="499"/>
                                          </p:stCondLst>
                                        </p:cTn>
                                        <p:tgtEl>
                                          <p:spTgt spid="47"/>
                                        </p:tgtEl>
                                        <p:attrNameLst>
                                          <p:attrName>style.visibility</p:attrName>
                                        </p:attrNameLst>
                                      </p:cBhvr>
                                      <p:to>
                                        <p:strVal val="hidden"/>
                                      </p:to>
                                    </p:set>
                                  </p:childTnLst>
                                </p:cTn>
                              </p:par>
                              <p:par>
                                <p:cTn id="194" presetID="10" presetClass="exit" presetSubtype="0" fill="hold" grpId="1" nodeType="withEffect">
                                  <p:stCondLst>
                                    <p:cond delay="0"/>
                                  </p:stCondLst>
                                  <p:childTnLst>
                                    <p:animEffect transition="out" filter="fade">
                                      <p:cBhvr>
                                        <p:cTn id="195" dur="500"/>
                                        <p:tgtEl>
                                          <p:spTgt spid="48"/>
                                        </p:tgtEl>
                                      </p:cBhvr>
                                    </p:animEffect>
                                    <p:set>
                                      <p:cBhvr>
                                        <p:cTn id="196" dur="1" fill="hold">
                                          <p:stCondLst>
                                            <p:cond delay="499"/>
                                          </p:stCondLst>
                                        </p:cTn>
                                        <p:tgtEl>
                                          <p:spTgt spid="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8" grpId="1" animBg="1"/>
      <p:bldP spid="47" grpId="0" animBg="1"/>
      <p:bldP spid="47" grpId="1" animBg="1"/>
      <p:bldP spid="45" grpId="0" animBg="1"/>
      <p:bldP spid="45" grpId="1" animBg="1"/>
      <p:bldP spid="40" grpId="0"/>
      <p:bldP spid="40" grpId="1"/>
      <p:bldP spid="44" grpId="0" animBg="1"/>
      <p:bldP spid="44" grpId="1" animBg="1"/>
      <p:bldP spid="2" grpId="0"/>
      <p:bldP spid="2" grpId="1"/>
      <p:bldP spid="21" grpId="0"/>
      <p:bldP spid="21" grpId="1"/>
      <p:bldP spid="23" grpId="0"/>
      <p:bldP spid="23" grpId="1"/>
      <p:bldP spid="23" grpId="2"/>
      <p:bldP spid="24" grpId="0"/>
      <p:bldP spid="24" grpId="1"/>
      <p:bldP spid="24" grpId="2"/>
      <p:bldP spid="25" grpId="0"/>
      <p:bldP spid="25" grpId="1"/>
      <p:bldP spid="25" grpId="2"/>
      <p:bldP spid="26" grpId="0"/>
      <p:bldP spid="26" grpId="1"/>
      <p:bldP spid="26" grpId="2"/>
      <p:bldP spid="27" grpId="0"/>
      <p:bldP spid="27" grpId="1"/>
      <p:bldP spid="27" grpId="2"/>
      <p:bldP spid="28" grpId="0"/>
      <p:bldP spid="28" grpId="1"/>
      <p:bldP spid="28" grpId="2"/>
      <p:bldP spid="29" grpId="0"/>
      <p:bldP spid="29" grpId="1"/>
      <p:bldP spid="29" grpId="2"/>
      <p:bldP spid="30" grpId="0"/>
      <p:bldP spid="30" grpId="2"/>
      <p:bldP spid="36" grpId="0"/>
      <p:bldP spid="36" grpId="2"/>
      <p:bldP spid="37" grpId="0"/>
      <p:bldP spid="37" grpId="1"/>
      <p:bldP spid="37" grpId="2"/>
      <p:bldP spid="38" grpId="0"/>
      <p:bldP spid="38" grpId="1"/>
      <p:bldP spid="38" grpId="2"/>
      <p:bldP spid="39" grpId="0"/>
      <p:bldP spid="39" grpId="1"/>
      <p:bldP spid="41" grpId="0"/>
      <p:bldP spid="41" grpId="1"/>
      <p:bldP spid="41" grpId="2"/>
      <p:bldP spid="42" grpId="0"/>
      <p:bldP spid="42" grpId="1"/>
      <p:bldP spid="42" grpId="2"/>
      <p:bldP spid="43" grpId="0"/>
      <p:bldP spid="43" grpId="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1200329"/>
          </a:xfrm>
          <a:prstGeom prst="rect">
            <a:avLst/>
          </a:prstGeom>
          <a:noFill/>
        </p:spPr>
        <p:txBody>
          <a:bodyPr wrap="square" rtlCol="0">
            <a:spAutoFit/>
          </a:bodyPr>
          <a:lstStyle/>
          <a:p>
            <a:r>
              <a:rPr lang="en-US" sz="3600" dirty="0" smtClean="0">
                <a:solidFill>
                  <a:schemeClr val="accent2">
                    <a:lumMod val="50000"/>
                  </a:schemeClr>
                </a:solidFill>
              </a:rPr>
              <a:t>Word of Wisdom</a:t>
            </a:r>
            <a:r>
              <a:rPr lang="en-US" sz="3600" dirty="0" smtClean="0"/>
              <a:t> - </a:t>
            </a:r>
            <a:r>
              <a:rPr lang="en-US" sz="3600" dirty="0"/>
              <a:t>beyond one’s own </a:t>
            </a:r>
            <a:r>
              <a:rPr lang="en-US" sz="3600" dirty="0" smtClean="0"/>
              <a:t>abilities</a:t>
            </a:r>
            <a:endParaRPr lang="en-US" sz="3600" dirty="0">
              <a:latin typeface="GreeceBlack" panose="020B0600000000000000" pitchFamily="34" charset="0"/>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23" name="TextBox 22"/>
          <p:cNvSpPr txBox="1"/>
          <p:nvPr/>
        </p:nvSpPr>
        <p:spPr>
          <a:xfrm>
            <a:off x="647804" y="1715869"/>
            <a:ext cx="8038996" cy="646331"/>
          </a:xfrm>
          <a:prstGeom prst="rect">
            <a:avLst/>
          </a:prstGeom>
          <a:noFill/>
        </p:spPr>
        <p:txBody>
          <a:bodyPr wrap="square" rtlCol="0">
            <a:spAutoFit/>
          </a:bodyPr>
          <a:lstStyle/>
          <a:p>
            <a:pPr marL="457200" indent="-457200">
              <a:buFont typeface="Arial" panose="020B0604020202020204" pitchFamily="34" charset="0"/>
              <a:buChar char="•"/>
            </a:pPr>
            <a:r>
              <a:rPr lang="en-US" sz="3600" dirty="0" smtClean="0"/>
              <a:t>James’ counsel in acts 15</a:t>
            </a:r>
            <a:endParaRPr lang="en-US" sz="3600" dirty="0">
              <a:latin typeface="GreeceBlack" panose="020B0600000000000000" pitchFamily="34" charset="0"/>
            </a:endParaRPr>
          </a:p>
        </p:txBody>
      </p:sp>
    </p:spTree>
    <p:extLst>
      <p:ext uri="{BB962C8B-B14F-4D97-AF65-F5344CB8AC3E}">
        <p14:creationId xmlns:p14="http://schemas.microsoft.com/office/powerpoint/2010/main" val="4243082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2"/>
                                        </p:tgtEl>
                                      </p:cBhvr>
                                    </p:animEffect>
                                    <p:set>
                                      <p:cBhvr>
                                        <p:cTn id="17" dur="1" fill="hold">
                                          <p:stCondLst>
                                            <p:cond delay="499"/>
                                          </p:stCondLst>
                                        </p:cTn>
                                        <p:tgtEl>
                                          <p:spTgt spid="2"/>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23"/>
                                        </p:tgtEl>
                                      </p:cBhvr>
                                    </p:animEffect>
                                    <p:set>
                                      <p:cBhvr>
                                        <p:cTn id="20" dur="1" fill="hold">
                                          <p:stCondLst>
                                            <p:cond delay="499"/>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3" grpId="0"/>
      <p:bldP spid="23" grpId="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67" y="626169"/>
            <a:ext cx="8258133" cy="1754326"/>
          </a:xfrm>
          <a:prstGeom prst="rect">
            <a:avLst/>
          </a:prstGeom>
          <a:noFill/>
        </p:spPr>
        <p:txBody>
          <a:bodyPr wrap="square" rtlCol="0">
            <a:spAutoFit/>
          </a:bodyPr>
          <a:lstStyle/>
          <a:p>
            <a:r>
              <a:rPr lang="en-US" sz="3600" dirty="0" smtClean="0">
                <a:solidFill>
                  <a:schemeClr val="accent2">
                    <a:lumMod val="50000"/>
                  </a:schemeClr>
                </a:solidFill>
              </a:rPr>
              <a:t>Word of Knowledge </a:t>
            </a:r>
            <a:r>
              <a:rPr lang="en-US" sz="3600" dirty="0" smtClean="0"/>
              <a:t>- </a:t>
            </a:r>
            <a:r>
              <a:rPr lang="en-US" sz="3600" dirty="0"/>
              <a:t>information that is not gained by human means</a:t>
            </a:r>
          </a:p>
        </p:txBody>
      </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23" name="TextBox 22"/>
          <p:cNvSpPr txBox="1"/>
          <p:nvPr/>
        </p:nvSpPr>
        <p:spPr>
          <a:xfrm>
            <a:off x="647804" y="2260155"/>
            <a:ext cx="8038996" cy="646331"/>
          </a:xfrm>
          <a:prstGeom prst="rect">
            <a:avLst/>
          </a:prstGeom>
          <a:noFill/>
        </p:spPr>
        <p:txBody>
          <a:bodyPr wrap="square" rtlCol="0">
            <a:spAutoFit/>
          </a:bodyPr>
          <a:lstStyle/>
          <a:p>
            <a:pPr marL="347663" indent="-347663">
              <a:buFont typeface="Arial" panose="020B0604020202020204" pitchFamily="34" charset="0"/>
              <a:buChar char="•"/>
            </a:pPr>
            <a:r>
              <a:rPr lang="en-US" sz="3600" dirty="0" smtClean="0"/>
              <a:t> </a:t>
            </a:r>
            <a:r>
              <a:rPr lang="en-US" sz="3600" dirty="0" smtClean="0">
                <a:solidFill>
                  <a:schemeClr val="accent2">
                    <a:lumMod val="50000"/>
                  </a:schemeClr>
                </a:solidFill>
              </a:rPr>
              <a:t>Ananias</a:t>
            </a:r>
            <a:r>
              <a:rPr lang="en-US" sz="3600" dirty="0" smtClean="0"/>
              <a:t> and </a:t>
            </a:r>
            <a:r>
              <a:rPr lang="en-US" sz="3600" dirty="0" smtClean="0">
                <a:solidFill>
                  <a:schemeClr val="accent2">
                    <a:lumMod val="50000"/>
                  </a:schemeClr>
                </a:solidFill>
              </a:rPr>
              <a:t>Sapphira</a:t>
            </a:r>
            <a:endParaRPr lang="en-US" sz="3600" dirty="0">
              <a:solidFill>
                <a:schemeClr val="accent2">
                  <a:lumMod val="50000"/>
                </a:schemeClr>
              </a:solidFill>
              <a:latin typeface="GreeceBlack" panose="020B0600000000000000" pitchFamily="34" charset="0"/>
            </a:endParaRPr>
          </a:p>
        </p:txBody>
      </p:sp>
      <p:sp>
        <p:nvSpPr>
          <p:cNvPr id="24" name="TextBox 23"/>
          <p:cNvSpPr txBox="1"/>
          <p:nvPr/>
        </p:nvSpPr>
        <p:spPr>
          <a:xfrm>
            <a:off x="685800" y="2793555"/>
            <a:ext cx="8038996" cy="1200329"/>
          </a:xfrm>
          <a:prstGeom prst="rect">
            <a:avLst/>
          </a:prstGeom>
          <a:noFill/>
        </p:spPr>
        <p:txBody>
          <a:bodyPr wrap="square" rtlCol="0">
            <a:spAutoFit/>
          </a:bodyPr>
          <a:lstStyle/>
          <a:p>
            <a:pPr marL="457200" indent="-457200">
              <a:buFont typeface="Arial" panose="020B0604020202020204" pitchFamily="34" charset="0"/>
              <a:buChar char="•"/>
            </a:pPr>
            <a:r>
              <a:rPr lang="en-US" sz="3600" dirty="0" smtClean="0"/>
              <a:t>Paul’s shipwreck in Acts 27</a:t>
            </a:r>
            <a:endParaRPr lang="en-US" sz="3600" dirty="0">
              <a:latin typeface="GreeceBlack" panose="020B0600000000000000" pitchFamily="34" charset="0"/>
            </a:endParaRPr>
          </a:p>
        </p:txBody>
      </p:sp>
    </p:spTree>
    <p:extLst>
      <p:ext uri="{BB962C8B-B14F-4D97-AF65-F5344CB8AC3E}">
        <p14:creationId xmlns:p14="http://schemas.microsoft.com/office/powerpoint/2010/main" val="20583742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childTnLst>
                          </p:cTn>
                        </p:par>
                        <p:par>
                          <p:cTn id="18" fill="hold">
                            <p:stCondLst>
                              <p:cond delay="500"/>
                            </p:stCondLst>
                            <p:childTnLst>
                              <p:par>
                                <p:cTn id="19" presetID="9" presetClass="emph" presetSubtype="0" grpId="2" nodeType="afterEffect">
                                  <p:stCondLst>
                                    <p:cond delay="0"/>
                                  </p:stCondLst>
                                  <p:childTnLst>
                                    <p:set>
                                      <p:cBhvr rctx="PPT">
                                        <p:cTn id="20" dur="indefinite"/>
                                        <p:tgtEl>
                                          <p:spTgt spid="23"/>
                                        </p:tgtEl>
                                        <p:attrNameLst>
                                          <p:attrName>style.opacity</p:attrName>
                                        </p:attrNameLst>
                                      </p:cBhvr>
                                      <p:to>
                                        <p:strVal val="0.5"/>
                                      </p:to>
                                    </p:set>
                                    <p:animEffect filter="image" prLst="opacity: 0.5">
                                      <p:cBhvr rctx="IE">
                                        <p:cTn id="21" dur="indefinite"/>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23" grpId="0"/>
      <p:bldP spid="23" grpId="2"/>
      <p:bldP spid="2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Rectangle 14"/>
          <p:cNvSpPr/>
          <p:nvPr/>
        </p:nvSpPr>
        <p:spPr>
          <a:xfrm>
            <a:off x="297942" y="979712"/>
            <a:ext cx="2673858" cy="811378"/>
          </a:xfrm>
          <a:prstGeom prst="rect">
            <a:avLst/>
          </a:prstGeom>
          <a:solidFill>
            <a:schemeClr val="bg2"/>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74363" y="2079170"/>
            <a:ext cx="4306276" cy="811378"/>
          </a:xfrm>
          <a:prstGeom prst="rect">
            <a:avLst/>
          </a:prstGeom>
          <a:solidFill>
            <a:schemeClr val="bg2"/>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28667" y="609600"/>
            <a:ext cx="8258133" cy="2308324"/>
          </a:xfrm>
          <a:prstGeom prst="rect">
            <a:avLst/>
          </a:prstGeom>
          <a:noFill/>
        </p:spPr>
        <p:txBody>
          <a:bodyPr wrap="square" rtlCol="0">
            <a:spAutoFit/>
          </a:bodyPr>
          <a:lstStyle/>
          <a:p>
            <a:r>
              <a:rPr lang="en-US" sz="3500" dirty="0"/>
              <a:t>A </a:t>
            </a:r>
            <a:r>
              <a:rPr lang="en-US" sz="3500" dirty="0">
                <a:solidFill>
                  <a:schemeClr val="accent2">
                    <a:lumMod val="50000"/>
                  </a:schemeClr>
                </a:solidFill>
              </a:rPr>
              <a:t>word of wisdom </a:t>
            </a:r>
            <a:r>
              <a:rPr lang="en-US" sz="3500" dirty="0"/>
              <a:t>is divine</a:t>
            </a:r>
            <a:r>
              <a:rPr lang="en-US" sz="3500" i="1" dirty="0"/>
              <a:t> insight</a:t>
            </a:r>
            <a:r>
              <a:rPr lang="en-US" sz="3500" dirty="0"/>
              <a:t>; a </a:t>
            </a:r>
            <a:r>
              <a:rPr lang="en-US" sz="3500" dirty="0">
                <a:solidFill>
                  <a:schemeClr val="accent2">
                    <a:lumMod val="50000"/>
                  </a:schemeClr>
                </a:solidFill>
              </a:rPr>
              <a:t>word of knowledge </a:t>
            </a:r>
            <a:r>
              <a:rPr lang="en-US" sz="3500" dirty="0"/>
              <a:t>is divine</a:t>
            </a:r>
            <a:r>
              <a:rPr lang="en-US" sz="3500" i="1" dirty="0"/>
              <a:t> information</a:t>
            </a:r>
            <a:endParaRPr lang="en-US" sz="3500" dirty="0">
              <a:latin typeface="GreeceBlack" panose="020B0600000000000000" pitchFamily="34" charset="0"/>
            </a:endParaRPr>
          </a:p>
        </p:txBody>
      </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Tree>
    <p:extLst>
      <p:ext uri="{BB962C8B-B14F-4D97-AF65-F5344CB8AC3E}">
        <p14:creationId xmlns:p14="http://schemas.microsoft.com/office/powerpoint/2010/main" val="538611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2"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500"/>
                                        <p:tgtEl>
                                          <p:spTgt spid="1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fade">
                                      <p:cBhvr>
                                        <p:cTn id="15" dur="500"/>
                                        <p:tgtEl>
                                          <p:spTgt spid="2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3"/>
                                        </p:tgtEl>
                                      </p:cBhvr>
                                    </p:animEffect>
                                    <p:set>
                                      <p:cBhvr>
                                        <p:cTn id="20" dur="1" fill="hold">
                                          <p:stCondLst>
                                            <p:cond delay="499"/>
                                          </p:stCondLst>
                                        </p:cTn>
                                        <p:tgtEl>
                                          <p:spTgt spid="3"/>
                                        </p:tgtEl>
                                        <p:attrNameLst>
                                          <p:attrName>style.visibility</p:attrName>
                                        </p:attrNameLst>
                                      </p:cBhvr>
                                      <p:to>
                                        <p:strVal val="hidden"/>
                                      </p:to>
                                    </p:set>
                                  </p:childTnLst>
                                </p:cTn>
                              </p:par>
                              <p:par>
                                <p:cTn id="21" presetID="10" presetClass="exit" presetSubtype="0" fill="hold" grpId="1" nodeType="withEffect">
                                  <p:stCondLst>
                                    <p:cond delay="0"/>
                                  </p:stCondLst>
                                  <p:childTnLst>
                                    <p:animEffect transition="out" filter="fade">
                                      <p:cBhvr>
                                        <p:cTn id="22" dur="500"/>
                                        <p:tgtEl>
                                          <p:spTgt spid="15"/>
                                        </p:tgtEl>
                                      </p:cBhvr>
                                    </p:animEffect>
                                    <p:set>
                                      <p:cBhvr>
                                        <p:cTn id="23" dur="1" fill="hold">
                                          <p:stCondLst>
                                            <p:cond delay="499"/>
                                          </p:stCondLst>
                                        </p:cTn>
                                        <p:tgtEl>
                                          <p:spTgt spid="15"/>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25"/>
                                        </p:tgtEl>
                                      </p:cBhvr>
                                    </p:animEffect>
                                    <p:set>
                                      <p:cBhvr>
                                        <p:cTn id="26" dur="1" fill="hold">
                                          <p:stCondLst>
                                            <p:cond delay="499"/>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25" grpId="0" animBg="1"/>
      <p:bldP spid="25" grpId="1" animBg="1"/>
      <p:bldP spid="3" grpId="1"/>
      <p:bldP spid="3" grpId="2"/>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67" y="626169"/>
            <a:ext cx="8258133" cy="1754326"/>
          </a:xfrm>
          <a:prstGeom prst="rect">
            <a:avLst/>
          </a:prstGeom>
          <a:noFill/>
        </p:spPr>
        <p:txBody>
          <a:bodyPr wrap="square" rtlCol="0">
            <a:spAutoFit/>
          </a:bodyPr>
          <a:lstStyle/>
          <a:p>
            <a:r>
              <a:rPr lang="en-US" sz="3600" dirty="0">
                <a:solidFill>
                  <a:schemeClr val="accent2">
                    <a:lumMod val="50000"/>
                  </a:schemeClr>
                </a:solidFill>
              </a:rPr>
              <a:t>Faith</a:t>
            </a:r>
            <a:r>
              <a:rPr lang="en-US" sz="3600" dirty="0"/>
              <a:t> </a:t>
            </a:r>
            <a:r>
              <a:rPr lang="en-US" sz="3600" dirty="0" smtClean="0"/>
              <a:t>- </a:t>
            </a:r>
            <a:r>
              <a:rPr lang="en-US" sz="3600" dirty="0"/>
              <a:t>beyond the </a:t>
            </a:r>
            <a:r>
              <a:rPr lang="en-US" sz="3600" dirty="0" smtClean="0"/>
              <a:t>“</a:t>
            </a:r>
            <a:r>
              <a:rPr lang="en-US" sz="3600" dirty="0" smtClean="0">
                <a:solidFill>
                  <a:schemeClr val="accent2">
                    <a:lumMod val="50000"/>
                  </a:schemeClr>
                </a:solidFill>
              </a:rPr>
              <a:t>measure </a:t>
            </a:r>
            <a:r>
              <a:rPr lang="en-US" sz="3600" dirty="0">
                <a:solidFill>
                  <a:schemeClr val="accent2">
                    <a:lumMod val="50000"/>
                  </a:schemeClr>
                </a:solidFill>
              </a:rPr>
              <a:t>of </a:t>
            </a:r>
            <a:r>
              <a:rPr lang="en-US" sz="3600" dirty="0" smtClean="0">
                <a:solidFill>
                  <a:schemeClr val="accent2">
                    <a:lumMod val="50000"/>
                  </a:schemeClr>
                </a:solidFill>
              </a:rPr>
              <a:t>faith</a:t>
            </a:r>
            <a:r>
              <a:rPr lang="en-US" sz="3600" dirty="0" smtClean="0"/>
              <a:t>” </a:t>
            </a:r>
            <a:r>
              <a:rPr lang="en-US" sz="3600" dirty="0"/>
              <a:t>(Rom. 12:3)</a:t>
            </a:r>
          </a:p>
        </p:txBody>
      </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23" name="TextBox 22"/>
          <p:cNvSpPr txBox="1"/>
          <p:nvPr/>
        </p:nvSpPr>
        <p:spPr>
          <a:xfrm>
            <a:off x="647804" y="2260155"/>
            <a:ext cx="8038996" cy="1200329"/>
          </a:xfrm>
          <a:prstGeom prst="rect">
            <a:avLst/>
          </a:prstGeom>
          <a:noFill/>
        </p:spPr>
        <p:txBody>
          <a:bodyPr wrap="square" rtlCol="0">
            <a:spAutoFit/>
          </a:bodyPr>
          <a:lstStyle/>
          <a:p>
            <a:pPr marL="457200" indent="-457200">
              <a:buFont typeface="Arial" panose="020B0604020202020204" pitchFamily="34" charset="0"/>
              <a:buChar char="•"/>
            </a:pPr>
            <a:r>
              <a:rPr lang="en-US" sz="3600" dirty="0" smtClean="0"/>
              <a:t>Stephen in Acts 7 (“</a:t>
            </a:r>
            <a:r>
              <a:rPr lang="en-US" sz="3600" dirty="0" smtClean="0">
                <a:solidFill>
                  <a:schemeClr val="accent2">
                    <a:lumMod val="50000"/>
                  </a:schemeClr>
                </a:solidFill>
              </a:rPr>
              <a:t>full of faith</a:t>
            </a:r>
            <a:r>
              <a:rPr lang="en-US" sz="3600" dirty="0" smtClean="0"/>
              <a:t>”)</a:t>
            </a:r>
            <a:endParaRPr lang="en-US" sz="3600" dirty="0">
              <a:latin typeface="GreeceBlack" panose="020B0600000000000000" pitchFamily="34" charset="0"/>
            </a:endParaRPr>
          </a:p>
        </p:txBody>
      </p:sp>
    </p:spTree>
    <p:extLst>
      <p:ext uri="{BB962C8B-B14F-4D97-AF65-F5344CB8AC3E}">
        <p14:creationId xmlns:p14="http://schemas.microsoft.com/office/powerpoint/2010/main" val="173119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2"/>
                                        </p:tgtEl>
                                      </p:cBhvr>
                                    </p:animEffect>
                                    <p:set>
                                      <p:cBhvr>
                                        <p:cTn id="17" dur="1" fill="hold">
                                          <p:stCondLst>
                                            <p:cond delay="499"/>
                                          </p:stCondLst>
                                        </p:cTn>
                                        <p:tgtEl>
                                          <p:spTgt spid="2"/>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23"/>
                                        </p:tgtEl>
                                      </p:cBhvr>
                                    </p:animEffect>
                                    <p:set>
                                      <p:cBhvr>
                                        <p:cTn id="20" dur="1" fill="hold">
                                          <p:stCondLst>
                                            <p:cond delay="499"/>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3" grpId="0"/>
      <p:bldP spid="23" grpId="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67" y="626169"/>
            <a:ext cx="8258133" cy="1200329"/>
          </a:xfrm>
          <a:prstGeom prst="rect">
            <a:avLst/>
          </a:prstGeom>
          <a:noFill/>
        </p:spPr>
        <p:txBody>
          <a:bodyPr wrap="square" rtlCol="0">
            <a:spAutoFit/>
          </a:bodyPr>
          <a:lstStyle/>
          <a:p>
            <a:r>
              <a:rPr lang="en-US" sz="3600" dirty="0">
                <a:solidFill>
                  <a:schemeClr val="accent2">
                    <a:lumMod val="50000"/>
                  </a:schemeClr>
                </a:solidFill>
              </a:rPr>
              <a:t>Healings</a:t>
            </a:r>
            <a:r>
              <a:rPr lang="en-US" sz="3600" dirty="0"/>
              <a:t> </a:t>
            </a:r>
            <a:r>
              <a:rPr lang="en-US" sz="3600" dirty="0" smtClean="0"/>
              <a:t>- </a:t>
            </a:r>
            <a:r>
              <a:rPr lang="en-US" sz="3600" dirty="0"/>
              <a:t>Plural because there are different kinds </a:t>
            </a:r>
          </a:p>
        </p:txBody>
      </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Tree>
    <p:extLst>
      <p:ext uri="{BB962C8B-B14F-4D97-AF65-F5344CB8AC3E}">
        <p14:creationId xmlns:p14="http://schemas.microsoft.com/office/powerpoint/2010/main" val="816688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67" y="626169"/>
            <a:ext cx="8258133" cy="1754326"/>
          </a:xfrm>
          <a:prstGeom prst="rect">
            <a:avLst/>
          </a:prstGeom>
          <a:noFill/>
        </p:spPr>
        <p:txBody>
          <a:bodyPr wrap="square" rtlCol="0">
            <a:spAutoFit/>
          </a:bodyPr>
          <a:lstStyle/>
          <a:p>
            <a:r>
              <a:rPr lang="en-US" sz="3600" dirty="0">
                <a:solidFill>
                  <a:schemeClr val="accent2">
                    <a:lumMod val="50000"/>
                  </a:schemeClr>
                </a:solidFill>
              </a:rPr>
              <a:t>Miracles</a:t>
            </a:r>
            <a:r>
              <a:rPr lang="en-US" sz="3600" dirty="0"/>
              <a:t> </a:t>
            </a:r>
            <a:r>
              <a:rPr lang="en-US" sz="3600" dirty="0" smtClean="0"/>
              <a:t>- </a:t>
            </a:r>
            <a:r>
              <a:rPr lang="en-US" sz="3600" dirty="0"/>
              <a:t>that which </a:t>
            </a:r>
            <a:r>
              <a:rPr lang="en-US" sz="3600" dirty="0" smtClean="0"/>
              <a:t>defies </a:t>
            </a:r>
            <a:r>
              <a:rPr lang="en-US" sz="3600" dirty="0"/>
              <a:t>the natural laws of physics</a:t>
            </a:r>
          </a:p>
        </p:txBody>
      </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23" name="TextBox 22"/>
          <p:cNvSpPr txBox="1"/>
          <p:nvPr/>
        </p:nvSpPr>
        <p:spPr>
          <a:xfrm>
            <a:off x="647804" y="2260155"/>
            <a:ext cx="8038996" cy="646331"/>
          </a:xfrm>
          <a:prstGeom prst="rect">
            <a:avLst/>
          </a:prstGeom>
          <a:noFill/>
        </p:spPr>
        <p:txBody>
          <a:bodyPr wrap="square" rtlCol="0">
            <a:spAutoFit/>
          </a:bodyPr>
          <a:lstStyle/>
          <a:p>
            <a:pPr marL="347663" indent="-347663">
              <a:buFont typeface="Arial" panose="020B0604020202020204" pitchFamily="34" charset="0"/>
              <a:buChar char="•"/>
            </a:pPr>
            <a:r>
              <a:rPr lang="en-US" sz="3600" dirty="0" smtClean="0"/>
              <a:t> </a:t>
            </a:r>
            <a:r>
              <a:rPr lang="en-US" sz="3600" b="1" i="1" cap="all" dirty="0" err="1" smtClean="0">
                <a:solidFill>
                  <a:schemeClr val="accent2">
                    <a:lumMod val="50000"/>
                  </a:schemeClr>
                </a:solidFill>
                <a:latin typeface="Times New Roman" panose="02020603050405020304" pitchFamily="18" charset="0"/>
                <a:cs typeface="Times New Roman" panose="02020603050405020304" pitchFamily="18" charset="0"/>
              </a:rPr>
              <a:t>dUNAMIS</a:t>
            </a:r>
            <a:endParaRPr lang="en-US" sz="3600" b="1" i="1" cap="all"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25" name="TextBox 24"/>
          <p:cNvSpPr txBox="1"/>
          <p:nvPr/>
        </p:nvSpPr>
        <p:spPr>
          <a:xfrm>
            <a:off x="658480" y="2819400"/>
            <a:ext cx="8038996" cy="1200329"/>
          </a:xfrm>
          <a:prstGeom prst="rect">
            <a:avLst/>
          </a:prstGeom>
          <a:noFill/>
        </p:spPr>
        <p:txBody>
          <a:bodyPr wrap="square" rtlCol="0">
            <a:spAutoFit/>
          </a:bodyPr>
          <a:lstStyle/>
          <a:p>
            <a:pPr marL="347663" indent="-347663">
              <a:buFont typeface="Arial" panose="020B0604020202020204" pitchFamily="34" charset="0"/>
              <a:buChar char="•"/>
            </a:pPr>
            <a:r>
              <a:rPr lang="en-US" sz="3600" dirty="0"/>
              <a:t>Raising </a:t>
            </a:r>
            <a:r>
              <a:rPr lang="en-US" sz="3600" dirty="0">
                <a:solidFill>
                  <a:schemeClr val="accent2">
                    <a:lumMod val="50000"/>
                  </a:schemeClr>
                </a:solidFill>
              </a:rPr>
              <a:t>Eutychus</a:t>
            </a:r>
            <a:r>
              <a:rPr lang="en-US" sz="3600" dirty="0"/>
              <a:t> from the dead (Acts 20)</a:t>
            </a:r>
            <a:endParaRPr lang="en-US" sz="3600" b="1" i="1" cap="all" dirty="0">
              <a:solidFill>
                <a:schemeClr val="accent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3569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500"/>
                                        <p:tgtEl>
                                          <p:spTgt spid="25"/>
                                        </p:tgtEl>
                                      </p:cBhvr>
                                    </p:animEffect>
                                  </p:childTnLst>
                                </p:cTn>
                              </p:par>
                            </p:childTnLst>
                          </p:cTn>
                        </p:par>
                        <p:par>
                          <p:cTn id="18" fill="hold">
                            <p:stCondLst>
                              <p:cond delay="500"/>
                            </p:stCondLst>
                            <p:childTnLst>
                              <p:par>
                                <p:cTn id="19" presetID="9" presetClass="emph" presetSubtype="0" grpId="2" nodeType="afterEffect">
                                  <p:stCondLst>
                                    <p:cond delay="0"/>
                                  </p:stCondLst>
                                  <p:childTnLst>
                                    <p:set>
                                      <p:cBhvr rctx="PPT">
                                        <p:cTn id="20" dur="indefinite"/>
                                        <p:tgtEl>
                                          <p:spTgt spid="23"/>
                                        </p:tgtEl>
                                        <p:attrNameLst>
                                          <p:attrName>style.opacity</p:attrName>
                                        </p:attrNameLst>
                                      </p:cBhvr>
                                      <p:to>
                                        <p:strVal val="0.5"/>
                                      </p:to>
                                    </p:set>
                                    <p:animEffect filter="image" prLst="opacity: 0.5">
                                      <p:cBhvr rctx="IE">
                                        <p:cTn id="21" dur="indefinite"/>
                                        <p:tgtEl>
                                          <p:spTgt spid="2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0" nodeType="clickEffect">
                                  <p:stCondLst>
                                    <p:cond delay="0"/>
                                  </p:stCondLst>
                                  <p:childTnLst>
                                    <p:animEffect transition="out" filter="fade">
                                      <p:cBhvr>
                                        <p:cTn id="25" dur="500"/>
                                        <p:tgtEl>
                                          <p:spTgt spid="2"/>
                                        </p:tgtEl>
                                      </p:cBhvr>
                                    </p:animEffect>
                                    <p:set>
                                      <p:cBhvr>
                                        <p:cTn id="26" dur="1" fill="hold">
                                          <p:stCondLst>
                                            <p:cond delay="499"/>
                                          </p:stCondLst>
                                        </p:cTn>
                                        <p:tgtEl>
                                          <p:spTgt spid="2"/>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23"/>
                                        </p:tgtEl>
                                      </p:cBhvr>
                                    </p:animEffect>
                                    <p:set>
                                      <p:cBhvr>
                                        <p:cTn id="29" dur="1" fill="hold">
                                          <p:stCondLst>
                                            <p:cond delay="499"/>
                                          </p:stCondLst>
                                        </p:cTn>
                                        <p:tgtEl>
                                          <p:spTgt spid="23"/>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25"/>
                                        </p:tgtEl>
                                      </p:cBhvr>
                                    </p:animEffect>
                                    <p:set>
                                      <p:cBhvr>
                                        <p:cTn id="32" dur="1" fill="hold">
                                          <p:stCondLst>
                                            <p:cond delay="499"/>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3" grpId="0"/>
      <p:bldP spid="23" grpId="1"/>
      <p:bldP spid="23" grpId="2"/>
      <p:bldP spid="25" grpId="0"/>
      <p:bldP spid="25" grpId="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Rectangle 25"/>
          <p:cNvSpPr/>
          <p:nvPr/>
        </p:nvSpPr>
        <p:spPr>
          <a:xfrm>
            <a:off x="1066800" y="1655990"/>
            <a:ext cx="2209800" cy="737616"/>
          </a:xfrm>
          <a:prstGeom prst="rect">
            <a:avLst/>
          </a:prstGeom>
          <a:solidFill>
            <a:schemeClr val="bg2"/>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2745719" y="2213282"/>
            <a:ext cx="1826281" cy="737616"/>
          </a:xfrm>
          <a:prstGeom prst="rect">
            <a:avLst/>
          </a:prstGeom>
          <a:solidFill>
            <a:schemeClr val="bg2"/>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647804" y="1730830"/>
            <a:ext cx="8038996" cy="1200329"/>
          </a:xfrm>
          <a:prstGeom prst="rect">
            <a:avLst/>
          </a:prstGeom>
          <a:noFill/>
        </p:spPr>
        <p:txBody>
          <a:bodyPr wrap="square" rtlCol="0">
            <a:spAutoFit/>
          </a:bodyPr>
          <a:lstStyle/>
          <a:p>
            <a:pPr marL="457200" indent="-457200">
              <a:buFont typeface="Arial" panose="020B0604020202020204" pitchFamily="34" charset="0"/>
              <a:buChar char="•"/>
            </a:pPr>
            <a:r>
              <a:rPr lang="en-US" sz="3600" i="1" dirty="0" smtClean="0"/>
              <a:t>Forth </a:t>
            </a:r>
            <a:r>
              <a:rPr lang="en-US" sz="3600" dirty="0" smtClean="0"/>
              <a:t>-telling </a:t>
            </a:r>
            <a:r>
              <a:rPr lang="en-US" sz="3600" dirty="0"/>
              <a:t>more than </a:t>
            </a:r>
            <a:r>
              <a:rPr lang="en-US" sz="3600" i="1" dirty="0" smtClean="0"/>
              <a:t>fore </a:t>
            </a:r>
            <a:r>
              <a:rPr lang="en-US" sz="3600" dirty="0" smtClean="0"/>
              <a:t>-</a:t>
            </a:r>
            <a:r>
              <a:rPr lang="en-US" sz="3600" dirty="0"/>
              <a:t>telling</a:t>
            </a:r>
          </a:p>
        </p:txBody>
      </p:sp>
      <p:sp>
        <p:nvSpPr>
          <p:cNvPr id="2" name="TextBox 1"/>
          <p:cNvSpPr txBox="1"/>
          <p:nvPr/>
        </p:nvSpPr>
        <p:spPr>
          <a:xfrm>
            <a:off x="428667" y="626169"/>
            <a:ext cx="8258133" cy="1200329"/>
          </a:xfrm>
          <a:prstGeom prst="rect">
            <a:avLst/>
          </a:prstGeom>
          <a:noFill/>
        </p:spPr>
        <p:txBody>
          <a:bodyPr wrap="square" rtlCol="0">
            <a:spAutoFit/>
          </a:bodyPr>
          <a:lstStyle/>
          <a:p>
            <a:r>
              <a:rPr lang="en-US" sz="3600" dirty="0">
                <a:solidFill>
                  <a:schemeClr val="accent2">
                    <a:lumMod val="50000"/>
                  </a:schemeClr>
                </a:solidFill>
              </a:rPr>
              <a:t>Prophecy</a:t>
            </a:r>
            <a:r>
              <a:rPr lang="en-US" sz="3600" dirty="0"/>
              <a:t> </a:t>
            </a:r>
            <a:r>
              <a:rPr lang="en-US" sz="3600" dirty="0" smtClean="0"/>
              <a:t>- </a:t>
            </a:r>
            <a:r>
              <a:rPr lang="en-US" sz="3600" b="1" i="1" cap="all" dirty="0" err="1">
                <a:solidFill>
                  <a:schemeClr val="accent2">
                    <a:lumMod val="50000"/>
                  </a:schemeClr>
                </a:solidFill>
                <a:latin typeface="Times New Roman" panose="02020603050405020304" pitchFamily="18" charset="0"/>
                <a:cs typeface="Times New Roman" panose="02020603050405020304" pitchFamily="18" charset="0"/>
              </a:rPr>
              <a:t>prophēteia</a:t>
            </a:r>
            <a:r>
              <a:rPr lang="en-US" sz="3600" dirty="0">
                <a:solidFill>
                  <a:schemeClr val="accent2">
                    <a:lumMod val="50000"/>
                  </a:schemeClr>
                </a:solidFill>
              </a:rPr>
              <a:t> </a:t>
            </a:r>
            <a:r>
              <a:rPr lang="en-US" sz="3600" dirty="0"/>
              <a:t>– </a:t>
            </a:r>
            <a:r>
              <a:rPr lang="en-US" sz="3600" i="1" dirty="0"/>
              <a:t>to speak forth</a:t>
            </a:r>
            <a:endParaRPr lang="en-US" sz="3600" dirty="0"/>
          </a:p>
        </p:txBody>
      </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24" name="TextBox 23"/>
          <p:cNvSpPr txBox="1"/>
          <p:nvPr/>
        </p:nvSpPr>
        <p:spPr>
          <a:xfrm>
            <a:off x="653142" y="2826213"/>
            <a:ext cx="8038996" cy="1754326"/>
          </a:xfrm>
          <a:prstGeom prst="rect">
            <a:avLst/>
          </a:prstGeom>
          <a:noFill/>
        </p:spPr>
        <p:txBody>
          <a:bodyPr wrap="square" rtlCol="0">
            <a:spAutoFit/>
          </a:bodyPr>
          <a:lstStyle/>
          <a:p>
            <a:pPr marL="347663" indent="-347663">
              <a:buFont typeface="Arial" panose="020B0604020202020204" pitchFamily="34" charset="0"/>
              <a:buChar char="•"/>
            </a:pPr>
            <a:r>
              <a:rPr lang="en-US" sz="3600" dirty="0" smtClean="0"/>
              <a:t> </a:t>
            </a:r>
            <a:r>
              <a:rPr lang="en-US" sz="3600" dirty="0" smtClean="0">
                <a:solidFill>
                  <a:schemeClr val="accent2">
                    <a:lumMod val="50000"/>
                  </a:schemeClr>
                </a:solidFill>
              </a:rPr>
              <a:t>John Calvin – </a:t>
            </a:r>
            <a:r>
              <a:rPr lang="en-US" sz="3600" dirty="0" smtClean="0"/>
              <a:t>“The </a:t>
            </a:r>
            <a:r>
              <a:rPr lang="en-US" sz="3600" dirty="0"/>
              <a:t>peculiar gift of explaining </a:t>
            </a:r>
            <a:r>
              <a:rPr lang="en-US" sz="3600" dirty="0" smtClean="0"/>
              <a:t>revelation”</a:t>
            </a:r>
            <a:endParaRPr lang="en-US" sz="3600" dirty="0"/>
          </a:p>
        </p:txBody>
      </p:sp>
    </p:spTree>
    <p:extLst>
      <p:ext uri="{BB962C8B-B14F-4D97-AF65-F5344CB8AC3E}">
        <p14:creationId xmlns:p14="http://schemas.microsoft.com/office/powerpoint/2010/main" val="1041919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27"/>
                                        </p:tgtEl>
                                        <p:attrNameLst>
                                          <p:attrName>style.visibility</p:attrName>
                                        </p:attrNameLst>
                                      </p:cBhvr>
                                      <p:to>
                                        <p:strVal val="visible"/>
                                      </p:to>
                                    </p:set>
                                    <p:animEffect transition="in" filter="fade">
                                      <p:cBhvr>
                                        <p:cTn id="20" dur="500"/>
                                        <p:tgtEl>
                                          <p:spTgt spid="2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fade">
                                      <p:cBhvr>
                                        <p:cTn id="25" dur="500"/>
                                        <p:tgtEl>
                                          <p:spTgt spid="24"/>
                                        </p:tgtEl>
                                      </p:cBhvr>
                                    </p:animEffect>
                                  </p:childTnLst>
                                </p:cTn>
                              </p:par>
                            </p:childTnLst>
                          </p:cTn>
                        </p:par>
                        <p:par>
                          <p:cTn id="26" fill="hold">
                            <p:stCondLst>
                              <p:cond delay="500"/>
                            </p:stCondLst>
                            <p:childTnLst>
                              <p:par>
                                <p:cTn id="27" presetID="9" presetClass="emph" presetSubtype="0" grpId="2" nodeType="afterEffect">
                                  <p:stCondLst>
                                    <p:cond delay="0"/>
                                  </p:stCondLst>
                                  <p:childTnLst>
                                    <p:set>
                                      <p:cBhvr rctx="PPT">
                                        <p:cTn id="28" dur="indefinite"/>
                                        <p:tgtEl>
                                          <p:spTgt spid="23"/>
                                        </p:tgtEl>
                                        <p:attrNameLst>
                                          <p:attrName>style.opacity</p:attrName>
                                        </p:attrNameLst>
                                      </p:cBhvr>
                                      <p:to>
                                        <p:strVal val="0.5"/>
                                      </p:to>
                                    </p:set>
                                    <p:animEffect filter="image" prLst="opacity: 0.5">
                                      <p:cBhvr rctx="IE">
                                        <p:cTn id="29" dur="indefinite"/>
                                        <p:tgtEl>
                                          <p:spTgt spid="23"/>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xit" presetSubtype="0" fill="hold" grpId="0" nodeType="clickEffect">
                                  <p:stCondLst>
                                    <p:cond delay="0"/>
                                  </p:stCondLst>
                                  <p:childTnLst>
                                    <p:animEffect transition="out" filter="fade">
                                      <p:cBhvr>
                                        <p:cTn id="33" dur="500"/>
                                        <p:tgtEl>
                                          <p:spTgt spid="2"/>
                                        </p:tgtEl>
                                      </p:cBhvr>
                                    </p:animEffect>
                                    <p:set>
                                      <p:cBhvr>
                                        <p:cTn id="34" dur="1" fill="hold">
                                          <p:stCondLst>
                                            <p:cond delay="499"/>
                                          </p:stCondLst>
                                        </p:cTn>
                                        <p:tgtEl>
                                          <p:spTgt spid="2"/>
                                        </p:tgtEl>
                                        <p:attrNameLst>
                                          <p:attrName>style.visibility</p:attrName>
                                        </p:attrNameLst>
                                      </p:cBhvr>
                                      <p:to>
                                        <p:strVal val="hidden"/>
                                      </p:to>
                                    </p:set>
                                  </p:childTnLst>
                                </p:cTn>
                              </p:par>
                              <p:par>
                                <p:cTn id="35" presetID="10" presetClass="exit" presetSubtype="0" fill="hold" grpId="1" nodeType="withEffect">
                                  <p:stCondLst>
                                    <p:cond delay="0"/>
                                  </p:stCondLst>
                                  <p:childTnLst>
                                    <p:animEffect transition="out" filter="fade">
                                      <p:cBhvr>
                                        <p:cTn id="36" dur="500"/>
                                        <p:tgtEl>
                                          <p:spTgt spid="23"/>
                                        </p:tgtEl>
                                      </p:cBhvr>
                                    </p:animEffect>
                                    <p:set>
                                      <p:cBhvr>
                                        <p:cTn id="37" dur="1" fill="hold">
                                          <p:stCondLst>
                                            <p:cond delay="499"/>
                                          </p:stCondLst>
                                        </p:cTn>
                                        <p:tgtEl>
                                          <p:spTgt spid="23"/>
                                        </p:tgtEl>
                                        <p:attrNameLst>
                                          <p:attrName>style.visibility</p:attrName>
                                        </p:attrNameLst>
                                      </p:cBhvr>
                                      <p:to>
                                        <p:strVal val="hidden"/>
                                      </p:to>
                                    </p:set>
                                  </p:childTnLst>
                                </p:cTn>
                              </p:par>
                              <p:par>
                                <p:cTn id="38" presetID="10" presetClass="exit" presetSubtype="0" fill="hold" grpId="1" nodeType="withEffect">
                                  <p:stCondLst>
                                    <p:cond delay="0"/>
                                  </p:stCondLst>
                                  <p:childTnLst>
                                    <p:animEffect transition="out" filter="fade">
                                      <p:cBhvr>
                                        <p:cTn id="39" dur="500"/>
                                        <p:tgtEl>
                                          <p:spTgt spid="24"/>
                                        </p:tgtEl>
                                      </p:cBhvr>
                                    </p:animEffect>
                                    <p:set>
                                      <p:cBhvr>
                                        <p:cTn id="40" dur="1" fill="hold">
                                          <p:stCondLst>
                                            <p:cond delay="499"/>
                                          </p:stCondLst>
                                        </p:cTn>
                                        <p:tgtEl>
                                          <p:spTgt spid="24"/>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500"/>
                                        <p:tgtEl>
                                          <p:spTgt spid="26"/>
                                        </p:tgtEl>
                                      </p:cBhvr>
                                    </p:animEffect>
                                    <p:set>
                                      <p:cBhvr>
                                        <p:cTn id="43" dur="1" fill="hold">
                                          <p:stCondLst>
                                            <p:cond delay="499"/>
                                          </p:stCondLst>
                                        </p:cTn>
                                        <p:tgtEl>
                                          <p:spTgt spid="26"/>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27"/>
                                        </p:tgtEl>
                                      </p:cBhvr>
                                    </p:animEffect>
                                    <p:set>
                                      <p:cBhvr>
                                        <p:cTn id="46" dur="1" fill="hold">
                                          <p:stCondLst>
                                            <p:cond delay="499"/>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6" grpId="1" animBg="1"/>
      <p:bldP spid="27" grpId="0" animBg="1"/>
      <p:bldP spid="27" grpId="1" animBg="1"/>
      <p:bldP spid="23" grpId="0"/>
      <p:bldP spid="23" grpId="1"/>
      <p:bldP spid="23" grpId="2"/>
      <p:bldP spid="2" grpId="0"/>
      <p:bldP spid="2" grpId="1"/>
      <p:bldP spid="24" grpId="0"/>
      <p:bldP spid="24" grpId="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28" name="Rectangle 27"/>
          <p:cNvSpPr/>
          <p:nvPr/>
        </p:nvSpPr>
        <p:spPr>
          <a:xfrm>
            <a:off x="291440" y="1110342"/>
            <a:ext cx="2209800" cy="737616"/>
          </a:xfrm>
          <a:prstGeom prst="rect">
            <a:avLst/>
          </a:prstGeom>
          <a:solidFill>
            <a:schemeClr val="bg2"/>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370114" y="2234184"/>
            <a:ext cx="2008909" cy="737616"/>
          </a:xfrm>
          <a:prstGeom prst="rect">
            <a:avLst/>
          </a:prstGeom>
          <a:solidFill>
            <a:schemeClr val="bg2"/>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28667" y="626169"/>
            <a:ext cx="8258133" cy="1200329"/>
          </a:xfrm>
          <a:prstGeom prst="rect">
            <a:avLst/>
          </a:prstGeom>
          <a:noFill/>
        </p:spPr>
        <p:txBody>
          <a:bodyPr wrap="square" rtlCol="0">
            <a:spAutoFit/>
          </a:bodyPr>
          <a:lstStyle/>
          <a:p>
            <a:r>
              <a:rPr lang="en-US" sz="3600" dirty="0"/>
              <a:t>Teaching is making the </a:t>
            </a:r>
            <a:r>
              <a:rPr lang="en-US" sz="3600" i="1" dirty="0"/>
              <a:t>Word</a:t>
            </a:r>
            <a:r>
              <a:rPr lang="en-US" sz="3600" dirty="0"/>
              <a:t> of God known</a:t>
            </a:r>
          </a:p>
        </p:txBody>
      </p:sp>
      <p:sp>
        <p:nvSpPr>
          <p:cNvPr id="25" name="TextBox 24"/>
          <p:cNvSpPr txBox="1"/>
          <p:nvPr/>
        </p:nvSpPr>
        <p:spPr>
          <a:xfrm>
            <a:off x="446314" y="1727929"/>
            <a:ext cx="8258133" cy="1200329"/>
          </a:xfrm>
          <a:prstGeom prst="rect">
            <a:avLst/>
          </a:prstGeom>
          <a:noFill/>
        </p:spPr>
        <p:txBody>
          <a:bodyPr wrap="square" rtlCol="0">
            <a:spAutoFit/>
          </a:bodyPr>
          <a:lstStyle/>
          <a:p>
            <a:r>
              <a:rPr lang="en-US" sz="3600" dirty="0" smtClean="0"/>
              <a:t>Prophecy is </a:t>
            </a:r>
            <a:r>
              <a:rPr lang="en-US" sz="3600" dirty="0"/>
              <a:t>making the </a:t>
            </a:r>
            <a:r>
              <a:rPr lang="en-US" sz="3600" i="1" dirty="0" smtClean="0"/>
              <a:t>Mind </a:t>
            </a:r>
            <a:r>
              <a:rPr lang="en-US" sz="3600" dirty="0" smtClean="0"/>
              <a:t>of </a:t>
            </a:r>
            <a:r>
              <a:rPr lang="en-US" sz="3600" dirty="0"/>
              <a:t>God known</a:t>
            </a:r>
          </a:p>
        </p:txBody>
      </p:sp>
    </p:spTree>
    <p:extLst>
      <p:ext uri="{BB962C8B-B14F-4D97-AF65-F5344CB8AC3E}">
        <p14:creationId xmlns:p14="http://schemas.microsoft.com/office/powerpoint/2010/main" val="26496123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1"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500"/>
                                        <p:tgtEl>
                                          <p:spTgt spid="2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500"/>
                                        <p:tgtEl>
                                          <p:spTgt spid="29"/>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grpId="0" nodeType="clickEffect">
                                  <p:stCondLst>
                                    <p:cond delay="0"/>
                                  </p:stCondLst>
                                  <p:childTnLst>
                                    <p:animEffect transition="out" filter="fade">
                                      <p:cBhvr>
                                        <p:cTn id="23" dur="500"/>
                                        <p:tgtEl>
                                          <p:spTgt spid="2"/>
                                        </p:tgtEl>
                                      </p:cBhvr>
                                    </p:animEffect>
                                    <p:set>
                                      <p:cBhvr>
                                        <p:cTn id="24" dur="1" fill="hold">
                                          <p:stCondLst>
                                            <p:cond delay="499"/>
                                          </p:stCondLst>
                                        </p:cTn>
                                        <p:tgtEl>
                                          <p:spTgt spid="2"/>
                                        </p:tgtEl>
                                        <p:attrNameLst>
                                          <p:attrName>style.visibility</p:attrName>
                                        </p:attrNameLst>
                                      </p:cBhvr>
                                      <p:to>
                                        <p:strVal val="hidden"/>
                                      </p:to>
                                    </p:set>
                                  </p:childTnLst>
                                </p:cTn>
                              </p:par>
                              <p:par>
                                <p:cTn id="25" presetID="10" presetClass="exit" presetSubtype="0" fill="hold" grpId="0" nodeType="withEffect">
                                  <p:stCondLst>
                                    <p:cond delay="0"/>
                                  </p:stCondLst>
                                  <p:childTnLst>
                                    <p:animEffect transition="out" filter="fade">
                                      <p:cBhvr>
                                        <p:cTn id="26" dur="500"/>
                                        <p:tgtEl>
                                          <p:spTgt spid="25"/>
                                        </p:tgtEl>
                                      </p:cBhvr>
                                    </p:animEffect>
                                    <p:set>
                                      <p:cBhvr>
                                        <p:cTn id="27" dur="1" fill="hold">
                                          <p:stCondLst>
                                            <p:cond delay="499"/>
                                          </p:stCondLst>
                                        </p:cTn>
                                        <p:tgtEl>
                                          <p:spTgt spid="25"/>
                                        </p:tgtEl>
                                        <p:attrNameLst>
                                          <p:attrName>style.visibility</p:attrName>
                                        </p:attrNameLst>
                                      </p:cBhvr>
                                      <p:to>
                                        <p:strVal val="hidden"/>
                                      </p:to>
                                    </p:set>
                                  </p:childTnLst>
                                </p:cTn>
                              </p:par>
                              <p:par>
                                <p:cTn id="28" presetID="10" presetClass="exit" presetSubtype="0" fill="hold" grpId="1" nodeType="withEffect">
                                  <p:stCondLst>
                                    <p:cond delay="0"/>
                                  </p:stCondLst>
                                  <p:childTnLst>
                                    <p:animEffect transition="out" filter="fade">
                                      <p:cBhvr>
                                        <p:cTn id="29" dur="500"/>
                                        <p:tgtEl>
                                          <p:spTgt spid="28"/>
                                        </p:tgtEl>
                                      </p:cBhvr>
                                    </p:animEffect>
                                    <p:set>
                                      <p:cBhvr>
                                        <p:cTn id="30" dur="1" fill="hold">
                                          <p:stCondLst>
                                            <p:cond delay="499"/>
                                          </p:stCondLst>
                                        </p:cTn>
                                        <p:tgtEl>
                                          <p:spTgt spid="28"/>
                                        </p:tgtEl>
                                        <p:attrNameLst>
                                          <p:attrName>style.visibility</p:attrName>
                                        </p:attrNameLst>
                                      </p:cBhvr>
                                      <p:to>
                                        <p:strVal val="hidden"/>
                                      </p:to>
                                    </p:set>
                                  </p:childTnLst>
                                </p:cTn>
                              </p:par>
                              <p:par>
                                <p:cTn id="31" presetID="10" presetClass="exit" presetSubtype="0" fill="hold" grpId="1" nodeType="withEffect">
                                  <p:stCondLst>
                                    <p:cond delay="0"/>
                                  </p:stCondLst>
                                  <p:childTnLst>
                                    <p:animEffect transition="out" filter="fade">
                                      <p:cBhvr>
                                        <p:cTn id="32" dur="500"/>
                                        <p:tgtEl>
                                          <p:spTgt spid="29"/>
                                        </p:tgtEl>
                                      </p:cBhvr>
                                    </p:animEffect>
                                    <p:set>
                                      <p:cBhvr>
                                        <p:cTn id="33" dur="1" fill="hold">
                                          <p:stCondLst>
                                            <p:cond delay="499"/>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8" grpId="1" animBg="1"/>
      <p:bldP spid="29" grpId="0" animBg="1"/>
      <p:bldP spid="29" grpId="1" animBg="1"/>
      <p:bldP spid="2" grpId="0"/>
      <p:bldP spid="2" grpId="1"/>
      <p:bldP spid="25" grpId="0"/>
      <p:bldP spid="25" grpId="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67" y="626169"/>
            <a:ext cx="8258133" cy="1200329"/>
          </a:xfrm>
          <a:prstGeom prst="rect">
            <a:avLst/>
          </a:prstGeom>
          <a:noFill/>
        </p:spPr>
        <p:txBody>
          <a:bodyPr wrap="square" rtlCol="0">
            <a:spAutoFit/>
          </a:bodyPr>
          <a:lstStyle/>
          <a:p>
            <a:r>
              <a:rPr lang="en-US" sz="3600" dirty="0">
                <a:solidFill>
                  <a:schemeClr val="accent2">
                    <a:lumMod val="50000"/>
                  </a:schemeClr>
                </a:solidFill>
              </a:rPr>
              <a:t>Discerning of spirits </a:t>
            </a:r>
            <a:r>
              <a:rPr lang="en-US" sz="3600" dirty="0" smtClean="0"/>
              <a:t>- </a:t>
            </a:r>
            <a:r>
              <a:rPr lang="en-US" sz="3600" dirty="0"/>
              <a:t>The ability to spot a </a:t>
            </a:r>
            <a:r>
              <a:rPr lang="en-US" sz="3600" dirty="0" smtClean="0"/>
              <a:t>phony</a:t>
            </a:r>
            <a:endParaRPr lang="en-US" sz="3600" dirty="0"/>
          </a:p>
        </p:txBody>
      </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23" name="TextBox 22"/>
          <p:cNvSpPr txBox="1"/>
          <p:nvPr/>
        </p:nvSpPr>
        <p:spPr>
          <a:xfrm>
            <a:off x="647804" y="1730830"/>
            <a:ext cx="8038996" cy="1200329"/>
          </a:xfrm>
          <a:prstGeom prst="rect">
            <a:avLst/>
          </a:prstGeom>
          <a:noFill/>
        </p:spPr>
        <p:txBody>
          <a:bodyPr wrap="square" rtlCol="0">
            <a:spAutoFit/>
          </a:bodyPr>
          <a:lstStyle/>
          <a:p>
            <a:pPr marL="457200" indent="-457200">
              <a:buFont typeface="Arial" panose="020B0604020202020204" pitchFamily="34" charset="0"/>
              <a:buChar char="•"/>
            </a:pPr>
            <a:r>
              <a:rPr lang="en-US" sz="3600" dirty="0" smtClean="0"/>
              <a:t>Philippian slave girl In acts 16</a:t>
            </a:r>
            <a:endParaRPr lang="en-US" sz="3600" dirty="0"/>
          </a:p>
        </p:txBody>
      </p:sp>
    </p:spTree>
    <p:extLst>
      <p:ext uri="{BB962C8B-B14F-4D97-AF65-F5344CB8AC3E}">
        <p14:creationId xmlns:p14="http://schemas.microsoft.com/office/powerpoint/2010/main" val="1547116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2"/>
                                        </p:tgtEl>
                                      </p:cBhvr>
                                    </p:animEffect>
                                    <p:set>
                                      <p:cBhvr>
                                        <p:cTn id="17" dur="1" fill="hold">
                                          <p:stCondLst>
                                            <p:cond delay="499"/>
                                          </p:stCondLst>
                                        </p:cTn>
                                        <p:tgtEl>
                                          <p:spTgt spid="2"/>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23"/>
                                        </p:tgtEl>
                                      </p:cBhvr>
                                    </p:animEffect>
                                    <p:set>
                                      <p:cBhvr>
                                        <p:cTn id="20" dur="1" fill="hold">
                                          <p:stCondLst>
                                            <p:cond delay="499"/>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3" grpId="0"/>
      <p:bldP spid="23"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5509200"/>
          </a:xfrm>
          <a:prstGeom prst="rect">
            <a:avLst/>
          </a:prstGeom>
          <a:noFill/>
        </p:spPr>
        <p:txBody>
          <a:bodyPr wrap="square" rtlCol="0">
            <a:spAutoFit/>
          </a:bodyPr>
          <a:lstStyle/>
          <a:p>
            <a:r>
              <a:rPr lang="en-US" sz="3200" dirty="0" smtClean="0">
                <a:solidFill>
                  <a:schemeClr val="accent2">
                    <a:lumMod val="50000"/>
                  </a:schemeClr>
                </a:solidFill>
                <a:latin typeface="GreeceBlack" panose="020B0600000000000000" pitchFamily="34" charset="0"/>
              </a:rPr>
              <a:t>Ray Stedman – </a:t>
            </a:r>
            <a:r>
              <a:rPr lang="en-US" sz="3200" dirty="0" smtClean="0">
                <a:solidFill>
                  <a:schemeClr val="bg1"/>
                </a:solidFill>
                <a:latin typeface="GreeceBlack" panose="020B0600000000000000" pitchFamily="34" charset="0"/>
              </a:rPr>
              <a:t>“ </a:t>
            </a:r>
            <a:r>
              <a:rPr lang="en-US" sz="3200" dirty="0" smtClean="0"/>
              <a:t>… A </a:t>
            </a:r>
            <a:r>
              <a:rPr lang="en-US" sz="3200" dirty="0"/>
              <a:t>gift of the Spirit is a fulfilling thing; it is what turns life into an adventure and gives it a great sense of fulfillment and meaning. It is amazing how many Christians are content to live on year after year just barely struggling along as Christians and </a:t>
            </a:r>
            <a:r>
              <a:rPr lang="en-US" sz="3200" dirty="0" smtClean="0"/>
              <a:t>never</a:t>
            </a:r>
            <a:endParaRPr lang="en-US" sz="3200" dirty="0">
              <a:latin typeface="GreeceBlack" panose="020B0600000000000000" pitchFamily="34" charset="0"/>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Tree>
    <p:extLst>
      <p:ext uri="{BB962C8B-B14F-4D97-AF65-F5344CB8AC3E}">
        <p14:creationId xmlns:p14="http://schemas.microsoft.com/office/powerpoint/2010/main" val="1422055891"/>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67" y="626169"/>
            <a:ext cx="8258133" cy="646331"/>
          </a:xfrm>
          <a:prstGeom prst="rect">
            <a:avLst/>
          </a:prstGeom>
          <a:noFill/>
        </p:spPr>
        <p:txBody>
          <a:bodyPr wrap="square" rtlCol="0">
            <a:spAutoFit/>
          </a:bodyPr>
          <a:lstStyle/>
          <a:p>
            <a:r>
              <a:rPr lang="en-US" sz="3600" dirty="0">
                <a:solidFill>
                  <a:schemeClr val="accent2">
                    <a:lumMod val="50000"/>
                  </a:schemeClr>
                </a:solidFill>
              </a:rPr>
              <a:t>Tongues</a:t>
            </a:r>
            <a:r>
              <a:rPr lang="en-US" sz="3600" dirty="0"/>
              <a:t> </a:t>
            </a:r>
            <a:r>
              <a:rPr lang="en-US" sz="3600" dirty="0" smtClean="0"/>
              <a:t>- </a:t>
            </a:r>
            <a:r>
              <a:rPr lang="en-US" sz="3600" b="1" i="1" cap="all" dirty="0" err="1">
                <a:solidFill>
                  <a:schemeClr val="accent2">
                    <a:lumMod val="50000"/>
                  </a:schemeClr>
                </a:solidFill>
                <a:latin typeface="Times New Roman" panose="02020603050405020304" pitchFamily="18" charset="0"/>
                <a:cs typeface="Times New Roman" panose="02020603050405020304" pitchFamily="18" charset="0"/>
              </a:rPr>
              <a:t>glōssa</a:t>
            </a:r>
            <a:endParaRPr lang="en-US" sz="3600" b="1" cap="all"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23" name="TextBox 22"/>
          <p:cNvSpPr txBox="1"/>
          <p:nvPr/>
        </p:nvSpPr>
        <p:spPr>
          <a:xfrm>
            <a:off x="647804" y="1197428"/>
            <a:ext cx="8038996" cy="646331"/>
          </a:xfrm>
          <a:prstGeom prst="rect">
            <a:avLst/>
          </a:prstGeom>
          <a:noFill/>
        </p:spPr>
        <p:txBody>
          <a:bodyPr wrap="square" rtlCol="0">
            <a:spAutoFit/>
          </a:bodyPr>
          <a:lstStyle/>
          <a:p>
            <a:r>
              <a:rPr lang="en-US" sz="3600" dirty="0"/>
              <a:t>a. Gift of translation</a:t>
            </a:r>
          </a:p>
        </p:txBody>
      </p:sp>
      <p:sp>
        <p:nvSpPr>
          <p:cNvPr id="24" name="TextBox 23"/>
          <p:cNvSpPr txBox="1"/>
          <p:nvPr/>
        </p:nvSpPr>
        <p:spPr>
          <a:xfrm>
            <a:off x="647804" y="1737641"/>
            <a:ext cx="8038996" cy="646331"/>
          </a:xfrm>
          <a:prstGeom prst="rect">
            <a:avLst/>
          </a:prstGeom>
          <a:noFill/>
        </p:spPr>
        <p:txBody>
          <a:bodyPr wrap="square" rtlCol="0">
            <a:spAutoFit/>
          </a:bodyPr>
          <a:lstStyle/>
          <a:p>
            <a:r>
              <a:rPr lang="en-US" sz="3600" dirty="0"/>
              <a:t>b. Only known languages</a:t>
            </a:r>
          </a:p>
        </p:txBody>
      </p:sp>
      <p:sp>
        <p:nvSpPr>
          <p:cNvPr id="25" name="TextBox 24"/>
          <p:cNvSpPr txBox="1"/>
          <p:nvPr/>
        </p:nvSpPr>
        <p:spPr>
          <a:xfrm>
            <a:off x="685800" y="2841172"/>
            <a:ext cx="8038996" cy="646331"/>
          </a:xfrm>
          <a:prstGeom prst="rect">
            <a:avLst/>
          </a:prstGeom>
          <a:noFill/>
        </p:spPr>
        <p:txBody>
          <a:bodyPr wrap="square" rtlCol="0">
            <a:spAutoFit/>
          </a:bodyPr>
          <a:lstStyle/>
          <a:p>
            <a:r>
              <a:rPr lang="en-US" sz="3600" dirty="0" smtClean="0"/>
              <a:t>d. </a:t>
            </a:r>
            <a:r>
              <a:rPr lang="en-US" sz="3600" dirty="0" smtClean="0"/>
              <a:t>two kinds</a:t>
            </a:r>
            <a:endParaRPr lang="en-US" sz="3600" dirty="0"/>
          </a:p>
        </p:txBody>
      </p:sp>
      <p:sp>
        <p:nvSpPr>
          <p:cNvPr id="26" name="TextBox 25"/>
          <p:cNvSpPr txBox="1"/>
          <p:nvPr/>
        </p:nvSpPr>
        <p:spPr>
          <a:xfrm>
            <a:off x="685800" y="2281925"/>
            <a:ext cx="8038996" cy="646331"/>
          </a:xfrm>
          <a:prstGeom prst="rect">
            <a:avLst/>
          </a:prstGeom>
          <a:noFill/>
        </p:spPr>
        <p:txBody>
          <a:bodyPr wrap="square" rtlCol="0">
            <a:spAutoFit/>
          </a:bodyPr>
          <a:lstStyle/>
          <a:p>
            <a:r>
              <a:rPr lang="en-US" sz="3600" dirty="0"/>
              <a:t>c</a:t>
            </a:r>
            <a:r>
              <a:rPr lang="en-US" sz="3600" dirty="0" smtClean="0"/>
              <a:t>. </a:t>
            </a:r>
            <a:r>
              <a:rPr lang="en-US" sz="3600" dirty="0" smtClean="0"/>
              <a:t>ecstatic languages</a:t>
            </a:r>
            <a:endParaRPr lang="en-US" sz="3600" dirty="0"/>
          </a:p>
        </p:txBody>
      </p:sp>
    </p:spTree>
    <p:extLst>
      <p:ext uri="{BB962C8B-B14F-4D97-AF65-F5344CB8AC3E}">
        <p14:creationId xmlns:p14="http://schemas.microsoft.com/office/powerpoint/2010/main" val="3791524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2" nodeType="clickEffect">
                                  <p:stCondLst>
                                    <p:cond delay="0"/>
                                  </p:stCondLst>
                                  <p:childTnLst>
                                    <p:animEffect transition="out" filter="fade">
                                      <p:cBhvr>
                                        <p:cTn id="31" dur="500"/>
                                        <p:tgtEl>
                                          <p:spTgt spid="2"/>
                                        </p:tgtEl>
                                      </p:cBhvr>
                                    </p:animEffect>
                                    <p:set>
                                      <p:cBhvr>
                                        <p:cTn id="32" dur="1" fill="hold">
                                          <p:stCondLst>
                                            <p:cond delay="499"/>
                                          </p:stCondLst>
                                        </p:cTn>
                                        <p:tgtEl>
                                          <p:spTgt spid="2"/>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23"/>
                                        </p:tgtEl>
                                      </p:cBhvr>
                                    </p:animEffect>
                                    <p:set>
                                      <p:cBhvr>
                                        <p:cTn id="35" dur="1" fill="hold">
                                          <p:stCondLst>
                                            <p:cond delay="499"/>
                                          </p:stCondLst>
                                        </p:cTn>
                                        <p:tgtEl>
                                          <p:spTgt spid="23"/>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24"/>
                                        </p:tgtEl>
                                      </p:cBhvr>
                                    </p:animEffect>
                                    <p:set>
                                      <p:cBhvr>
                                        <p:cTn id="38" dur="1" fill="hold">
                                          <p:stCondLst>
                                            <p:cond delay="499"/>
                                          </p:stCondLst>
                                        </p:cTn>
                                        <p:tgtEl>
                                          <p:spTgt spid="24"/>
                                        </p:tgtEl>
                                        <p:attrNameLst>
                                          <p:attrName>style.visibility</p:attrName>
                                        </p:attrNameLst>
                                      </p:cBhvr>
                                      <p:to>
                                        <p:strVal val="hidden"/>
                                      </p:to>
                                    </p:set>
                                  </p:childTnLst>
                                </p:cTn>
                              </p:par>
                              <p:par>
                                <p:cTn id="39" presetID="10" presetClass="exit" presetSubtype="0" fill="hold" grpId="1" nodeType="withEffect">
                                  <p:stCondLst>
                                    <p:cond delay="0"/>
                                  </p:stCondLst>
                                  <p:childTnLst>
                                    <p:animEffect transition="out" filter="fade">
                                      <p:cBhvr>
                                        <p:cTn id="40" dur="500"/>
                                        <p:tgtEl>
                                          <p:spTgt spid="26"/>
                                        </p:tgtEl>
                                      </p:cBhvr>
                                    </p:animEffect>
                                    <p:set>
                                      <p:cBhvr>
                                        <p:cTn id="41" dur="1" fill="hold">
                                          <p:stCondLst>
                                            <p:cond delay="499"/>
                                          </p:stCondLst>
                                        </p:cTn>
                                        <p:tgtEl>
                                          <p:spTgt spid="26"/>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25"/>
                                        </p:tgtEl>
                                      </p:cBhvr>
                                    </p:animEffect>
                                    <p:set>
                                      <p:cBhvr>
                                        <p:cTn id="44" dur="1" fill="hold">
                                          <p:stCondLst>
                                            <p:cond delay="499"/>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2" grpId="2"/>
      <p:bldP spid="23" grpId="0"/>
      <p:bldP spid="23" grpId="1"/>
      <p:bldP spid="24" grpId="0"/>
      <p:bldP spid="24" grpId="1"/>
      <p:bldP spid="25" grpId="0"/>
      <p:bldP spid="25" grpId="1"/>
      <p:bldP spid="26" grpId="0"/>
      <p:bldP spid="26" grpId="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67" y="626169"/>
            <a:ext cx="8258133" cy="646331"/>
          </a:xfrm>
          <a:prstGeom prst="rect">
            <a:avLst/>
          </a:prstGeom>
          <a:noFill/>
        </p:spPr>
        <p:txBody>
          <a:bodyPr wrap="square" rtlCol="0">
            <a:spAutoFit/>
          </a:bodyPr>
          <a:lstStyle/>
          <a:p>
            <a:r>
              <a:rPr lang="en-US" sz="3600" dirty="0" smtClean="0">
                <a:solidFill>
                  <a:schemeClr val="accent2">
                    <a:lumMod val="50000"/>
                  </a:schemeClr>
                </a:solidFill>
              </a:rPr>
              <a:t>Tongues</a:t>
            </a:r>
            <a:endParaRPr lang="en-US" sz="3600" b="1" cap="all"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23" name="TextBox 22"/>
          <p:cNvSpPr txBox="1"/>
          <p:nvPr/>
        </p:nvSpPr>
        <p:spPr>
          <a:xfrm>
            <a:off x="647804" y="1197428"/>
            <a:ext cx="8038996" cy="1754326"/>
          </a:xfrm>
          <a:prstGeom prst="rect">
            <a:avLst/>
          </a:prstGeom>
          <a:noFill/>
        </p:spPr>
        <p:txBody>
          <a:bodyPr wrap="square" rtlCol="0">
            <a:spAutoFit/>
          </a:bodyPr>
          <a:lstStyle/>
          <a:p>
            <a:r>
              <a:rPr lang="en-US" sz="3600" dirty="0"/>
              <a:t>The ability to speak a language you have not learned</a:t>
            </a:r>
          </a:p>
        </p:txBody>
      </p:sp>
      <p:sp>
        <p:nvSpPr>
          <p:cNvPr id="24" name="TextBox 23"/>
          <p:cNvSpPr txBox="1"/>
          <p:nvPr/>
        </p:nvSpPr>
        <p:spPr>
          <a:xfrm>
            <a:off x="428667" y="2819400"/>
            <a:ext cx="8258133" cy="1200329"/>
          </a:xfrm>
          <a:prstGeom prst="rect">
            <a:avLst/>
          </a:prstGeom>
          <a:noFill/>
        </p:spPr>
        <p:txBody>
          <a:bodyPr wrap="square" rtlCol="0">
            <a:spAutoFit/>
          </a:bodyPr>
          <a:lstStyle/>
          <a:p>
            <a:r>
              <a:rPr lang="en-US" sz="3600" dirty="0" smtClean="0">
                <a:solidFill>
                  <a:schemeClr val="accent2">
                    <a:lumMod val="50000"/>
                  </a:schemeClr>
                </a:solidFill>
              </a:rPr>
              <a:t>Interpretation of tongues</a:t>
            </a:r>
            <a:endParaRPr lang="en-US" sz="3600" dirty="0">
              <a:solidFill>
                <a:schemeClr val="accent2">
                  <a:lumMod val="50000"/>
                </a:schemeClr>
              </a:solidFill>
            </a:endParaRPr>
          </a:p>
        </p:txBody>
      </p:sp>
      <p:sp>
        <p:nvSpPr>
          <p:cNvPr id="25" name="TextBox 24"/>
          <p:cNvSpPr txBox="1"/>
          <p:nvPr/>
        </p:nvSpPr>
        <p:spPr>
          <a:xfrm>
            <a:off x="685800" y="3925669"/>
            <a:ext cx="8038996" cy="2308324"/>
          </a:xfrm>
          <a:prstGeom prst="rect">
            <a:avLst/>
          </a:prstGeom>
          <a:noFill/>
        </p:spPr>
        <p:txBody>
          <a:bodyPr wrap="square" rtlCol="0">
            <a:spAutoFit/>
          </a:bodyPr>
          <a:lstStyle/>
          <a:p>
            <a:r>
              <a:rPr lang="en-US" sz="3600" dirty="0"/>
              <a:t>The ability to </a:t>
            </a:r>
            <a:r>
              <a:rPr lang="en-US" sz="3600" dirty="0" smtClean="0"/>
              <a:t>understand a </a:t>
            </a:r>
            <a:r>
              <a:rPr lang="en-US" sz="3600" dirty="0"/>
              <a:t>language you have not learned</a:t>
            </a:r>
          </a:p>
          <a:p>
            <a:endParaRPr lang="en-US" sz="3600" dirty="0"/>
          </a:p>
        </p:txBody>
      </p:sp>
    </p:spTree>
    <p:extLst>
      <p:ext uri="{BB962C8B-B14F-4D97-AF65-F5344CB8AC3E}">
        <p14:creationId xmlns:p14="http://schemas.microsoft.com/office/powerpoint/2010/main" val="4126591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fade">
                                      <p:cBhvr>
                                        <p:cTn id="11" dur="500"/>
                                        <p:tgtEl>
                                          <p:spTgt spid="2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fade">
                                      <p:cBhvr>
                                        <p:cTn id="16" dur="500"/>
                                        <p:tgtEl>
                                          <p:spTgt spid="24"/>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fade">
                                      <p:cBhvr>
                                        <p:cTn id="20" dur="500"/>
                                        <p:tgtEl>
                                          <p:spTgt spid="2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1" nodeType="clickEffect">
                                  <p:stCondLst>
                                    <p:cond delay="0"/>
                                  </p:stCondLst>
                                  <p:childTnLst>
                                    <p:animEffect transition="out" filter="fade">
                                      <p:cBhvr>
                                        <p:cTn id="24" dur="500"/>
                                        <p:tgtEl>
                                          <p:spTgt spid="2"/>
                                        </p:tgtEl>
                                      </p:cBhvr>
                                    </p:animEffect>
                                    <p:set>
                                      <p:cBhvr>
                                        <p:cTn id="25" dur="1" fill="hold">
                                          <p:stCondLst>
                                            <p:cond delay="499"/>
                                          </p:stCondLst>
                                        </p:cTn>
                                        <p:tgtEl>
                                          <p:spTgt spid="2"/>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23"/>
                                        </p:tgtEl>
                                      </p:cBhvr>
                                    </p:animEffect>
                                    <p:set>
                                      <p:cBhvr>
                                        <p:cTn id="28" dur="1" fill="hold">
                                          <p:stCondLst>
                                            <p:cond delay="499"/>
                                          </p:stCondLst>
                                        </p:cTn>
                                        <p:tgtEl>
                                          <p:spTgt spid="23"/>
                                        </p:tgtEl>
                                        <p:attrNameLst>
                                          <p:attrName>style.visibility</p:attrName>
                                        </p:attrNameLst>
                                      </p:cBhvr>
                                      <p:to>
                                        <p:strVal val="hidden"/>
                                      </p:to>
                                    </p:set>
                                  </p:childTnLst>
                                </p:cTn>
                              </p:par>
                              <p:par>
                                <p:cTn id="29" presetID="10" presetClass="exit" presetSubtype="0" fill="hold" grpId="1" nodeType="withEffect">
                                  <p:stCondLst>
                                    <p:cond delay="0"/>
                                  </p:stCondLst>
                                  <p:childTnLst>
                                    <p:animEffect transition="out" filter="fade">
                                      <p:cBhvr>
                                        <p:cTn id="30" dur="500"/>
                                        <p:tgtEl>
                                          <p:spTgt spid="24"/>
                                        </p:tgtEl>
                                      </p:cBhvr>
                                    </p:animEffect>
                                    <p:set>
                                      <p:cBhvr>
                                        <p:cTn id="31" dur="1" fill="hold">
                                          <p:stCondLst>
                                            <p:cond delay="499"/>
                                          </p:stCondLst>
                                        </p:cTn>
                                        <p:tgtEl>
                                          <p:spTgt spid="24"/>
                                        </p:tgtEl>
                                        <p:attrNameLst>
                                          <p:attrName>style.visibility</p:attrName>
                                        </p:attrNameLst>
                                      </p:cBhvr>
                                      <p:to>
                                        <p:strVal val="hidden"/>
                                      </p:to>
                                    </p:set>
                                  </p:childTnLst>
                                </p:cTn>
                              </p:par>
                              <p:par>
                                <p:cTn id="32" presetID="10" presetClass="exit" presetSubtype="0" fill="hold" grpId="1" nodeType="withEffect">
                                  <p:stCondLst>
                                    <p:cond delay="0"/>
                                  </p:stCondLst>
                                  <p:childTnLst>
                                    <p:animEffect transition="out" filter="fade">
                                      <p:cBhvr>
                                        <p:cTn id="33" dur="500"/>
                                        <p:tgtEl>
                                          <p:spTgt spid="25"/>
                                        </p:tgtEl>
                                      </p:cBhvr>
                                    </p:animEffect>
                                    <p:set>
                                      <p:cBhvr>
                                        <p:cTn id="34" dur="1" fill="hold">
                                          <p:stCondLst>
                                            <p:cond delay="499"/>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3" grpId="0"/>
      <p:bldP spid="23" grpId="1"/>
      <p:bldP spid="24" grpId="0"/>
      <p:bldP spid="24" grpId="1"/>
      <p:bldP spid="25" grpId="0"/>
      <p:bldP spid="25" grpId="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67" y="626169"/>
            <a:ext cx="8258133" cy="1200329"/>
          </a:xfrm>
          <a:prstGeom prst="rect">
            <a:avLst/>
          </a:prstGeom>
          <a:noFill/>
        </p:spPr>
        <p:txBody>
          <a:bodyPr wrap="square" rtlCol="0">
            <a:spAutoFit/>
          </a:bodyPr>
          <a:lstStyle/>
          <a:p>
            <a:r>
              <a:rPr lang="en-US" sz="3600" dirty="0"/>
              <a:t>He will always work according to His </a:t>
            </a:r>
            <a:r>
              <a:rPr lang="en-US" sz="3600" dirty="0">
                <a:solidFill>
                  <a:schemeClr val="accent2">
                    <a:lumMod val="50000"/>
                  </a:schemeClr>
                </a:solidFill>
              </a:rPr>
              <a:t>Word</a:t>
            </a:r>
          </a:p>
        </p:txBody>
      </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26" name="TextBox 25"/>
          <p:cNvSpPr txBox="1"/>
          <p:nvPr/>
        </p:nvSpPr>
        <p:spPr>
          <a:xfrm>
            <a:off x="457200" y="1738813"/>
            <a:ext cx="8258133" cy="1200329"/>
          </a:xfrm>
          <a:prstGeom prst="rect">
            <a:avLst/>
          </a:prstGeom>
          <a:noFill/>
        </p:spPr>
        <p:txBody>
          <a:bodyPr wrap="square" rtlCol="0">
            <a:spAutoFit/>
          </a:bodyPr>
          <a:lstStyle/>
          <a:p>
            <a:r>
              <a:rPr lang="en-US" sz="3600" dirty="0"/>
              <a:t>He will always work according to His </a:t>
            </a:r>
            <a:r>
              <a:rPr lang="en-US" sz="3600" dirty="0" smtClean="0">
                <a:solidFill>
                  <a:schemeClr val="accent2">
                    <a:lumMod val="50000"/>
                  </a:schemeClr>
                </a:solidFill>
              </a:rPr>
              <a:t>Will</a:t>
            </a:r>
            <a:endParaRPr lang="en-US" sz="3600" dirty="0">
              <a:solidFill>
                <a:schemeClr val="accent2">
                  <a:lumMod val="50000"/>
                </a:schemeClr>
              </a:solidFill>
            </a:endParaRPr>
          </a:p>
        </p:txBody>
      </p:sp>
      <p:sp>
        <p:nvSpPr>
          <p:cNvPr id="27" name="TextBox 26"/>
          <p:cNvSpPr txBox="1"/>
          <p:nvPr/>
        </p:nvSpPr>
        <p:spPr>
          <a:xfrm>
            <a:off x="485733" y="2851457"/>
            <a:ext cx="8258133" cy="1200329"/>
          </a:xfrm>
          <a:prstGeom prst="rect">
            <a:avLst/>
          </a:prstGeom>
          <a:noFill/>
        </p:spPr>
        <p:txBody>
          <a:bodyPr wrap="square" rtlCol="0">
            <a:spAutoFit/>
          </a:bodyPr>
          <a:lstStyle/>
          <a:p>
            <a:r>
              <a:rPr lang="en-US" sz="3600" dirty="0"/>
              <a:t>He will always work according to His </a:t>
            </a:r>
            <a:r>
              <a:rPr lang="en-US" sz="3600" dirty="0" smtClean="0">
                <a:solidFill>
                  <a:schemeClr val="accent2">
                    <a:lumMod val="50000"/>
                  </a:schemeClr>
                </a:solidFill>
              </a:rPr>
              <a:t>Wisdom</a:t>
            </a:r>
            <a:endParaRPr lang="en-US" sz="3600" dirty="0">
              <a:solidFill>
                <a:schemeClr val="accent2">
                  <a:lumMod val="50000"/>
                </a:schemeClr>
              </a:solidFill>
            </a:endParaRPr>
          </a:p>
        </p:txBody>
      </p:sp>
    </p:spTree>
    <p:extLst>
      <p:ext uri="{BB962C8B-B14F-4D97-AF65-F5344CB8AC3E}">
        <p14:creationId xmlns:p14="http://schemas.microsoft.com/office/powerpoint/2010/main" val="15207981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2"/>
                                        </p:tgtEl>
                                      </p:cBhvr>
                                    </p:animEffect>
                                    <p:set>
                                      <p:cBhvr>
                                        <p:cTn id="22" dur="1" fill="hold">
                                          <p:stCondLst>
                                            <p:cond delay="499"/>
                                          </p:stCondLst>
                                        </p:cTn>
                                        <p:tgtEl>
                                          <p:spTgt spid="2"/>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26"/>
                                        </p:tgtEl>
                                      </p:cBhvr>
                                    </p:animEffect>
                                    <p:set>
                                      <p:cBhvr>
                                        <p:cTn id="25" dur="1" fill="hold">
                                          <p:stCondLst>
                                            <p:cond delay="499"/>
                                          </p:stCondLst>
                                        </p:cTn>
                                        <p:tgtEl>
                                          <p:spTgt spid="26"/>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27"/>
                                        </p:tgtEl>
                                      </p:cBhvr>
                                    </p:animEffect>
                                    <p:set>
                                      <p:cBhvr>
                                        <p:cTn id="28" dur="1" fill="hold">
                                          <p:stCondLst>
                                            <p:cond delay="499"/>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6" grpId="0"/>
      <p:bldP spid="26" grpId="1"/>
      <p:bldP spid="27" grpId="0"/>
      <p:bldP spid="27" grpId="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5509200"/>
          </a:xfrm>
          <a:prstGeom prst="rect">
            <a:avLst/>
          </a:prstGeom>
          <a:noFill/>
        </p:spPr>
        <p:txBody>
          <a:bodyPr wrap="square" rtlCol="0">
            <a:spAutoFit/>
          </a:bodyPr>
          <a:lstStyle/>
          <a:p>
            <a:r>
              <a:rPr lang="en-US" sz="3200" dirty="0"/>
              <a:t>enjoying it to the full, never getting excited, never getting turned on and aglow with the adventure and excitement of Christian living because they have never stopped to find out what gift God has given them. But there are the gifts, waiting for us at the cross, at the foot of the tree.”</a:t>
            </a:r>
            <a:endParaRPr lang="en-US" sz="3200" dirty="0">
              <a:latin typeface="GreeceBlack" panose="020B0600000000000000" pitchFamily="34" charset="0"/>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Tree>
    <p:extLst>
      <p:ext uri="{BB962C8B-B14F-4D97-AF65-F5344CB8AC3E}">
        <p14:creationId xmlns:p14="http://schemas.microsoft.com/office/powerpoint/2010/main" val="1466661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5509200"/>
          </a:xfrm>
          <a:prstGeom prst="rect">
            <a:avLst/>
          </a:prstGeom>
          <a:noFill/>
        </p:spPr>
        <p:txBody>
          <a:bodyPr wrap="square" rtlCol="0">
            <a:spAutoFit/>
          </a:bodyPr>
          <a:lstStyle/>
          <a:p>
            <a:r>
              <a:rPr lang="en-US" sz="3200" dirty="0" smtClean="0">
                <a:solidFill>
                  <a:schemeClr val="accent2">
                    <a:lumMod val="50000"/>
                  </a:schemeClr>
                </a:solidFill>
              </a:rPr>
              <a:t>Howard Hewlett Clark – </a:t>
            </a:r>
            <a:r>
              <a:rPr lang="en-US" sz="3200" dirty="0" smtClean="0"/>
              <a:t>“Whatever </a:t>
            </a:r>
            <a:r>
              <a:rPr lang="en-US" sz="3200" dirty="0"/>
              <a:t>task God is calling us to, if it is yours, it is mine, and if it is mine, it is yours.  We must do it together – or be cast aside together, and God in his absolute freedom goes on by other means to use His Church in hastening His Kingdom</a:t>
            </a:r>
            <a:r>
              <a:rPr lang="en-US" sz="3200" dirty="0" smtClean="0"/>
              <a:t>.”</a:t>
            </a:r>
            <a:endParaRPr lang="en-US" sz="3200" dirty="0">
              <a:latin typeface="GreeceBlack" panose="020B0600000000000000" pitchFamily="34" charset="0"/>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Tree>
    <p:extLst>
      <p:ext uri="{BB962C8B-B14F-4D97-AF65-F5344CB8AC3E}">
        <p14:creationId xmlns:p14="http://schemas.microsoft.com/office/powerpoint/2010/main" val="4208232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1200329"/>
          </a:xfrm>
          <a:prstGeom prst="rect">
            <a:avLst/>
          </a:prstGeom>
          <a:noFill/>
        </p:spPr>
        <p:txBody>
          <a:bodyPr wrap="square" rtlCol="0">
            <a:spAutoFit/>
          </a:bodyPr>
          <a:lstStyle/>
          <a:p>
            <a:r>
              <a:rPr lang="en-US" sz="3600" dirty="0">
                <a:solidFill>
                  <a:schemeClr val="accent2">
                    <a:lumMod val="50000"/>
                  </a:schemeClr>
                </a:solidFill>
              </a:rPr>
              <a:t>Gifts</a:t>
            </a:r>
            <a:r>
              <a:rPr lang="en-US" sz="3600" dirty="0"/>
              <a:t> </a:t>
            </a:r>
            <a:r>
              <a:rPr lang="en-US" sz="3600" dirty="0" smtClean="0"/>
              <a:t>– </a:t>
            </a:r>
            <a:r>
              <a:rPr lang="en-US" sz="3600" b="1" i="1" cap="all" dirty="0" smtClean="0">
                <a:solidFill>
                  <a:schemeClr val="accent2">
                    <a:lumMod val="50000"/>
                  </a:schemeClr>
                </a:solidFill>
                <a:latin typeface="Times New Roman" panose="02020603050405020304" pitchFamily="18" charset="0"/>
                <a:cs typeface="Times New Roman" panose="02020603050405020304" pitchFamily="18" charset="0"/>
              </a:rPr>
              <a:t>charisma</a:t>
            </a:r>
            <a:r>
              <a:rPr lang="en-US" sz="3600" dirty="0" smtClean="0">
                <a:solidFill>
                  <a:schemeClr val="bg1"/>
                </a:solidFill>
              </a:rPr>
              <a:t>,</a:t>
            </a:r>
            <a:r>
              <a:rPr lang="en-US" sz="3600" dirty="0" smtClean="0">
                <a:solidFill>
                  <a:schemeClr val="accent2">
                    <a:lumMod val="50000"/>
                  </a:schemeClr>
                </a:solidFill>
              </a:rPr>
              <a:t> </a:t>
            </a:r>
            <a:r>
              <a:rPr lang="en-US" sz="3600" dirty="0" smtClean="0"/>
              <a:t>17x in </a:t>
            </a:r>
            <a:r>
              <a:rPr lang="en-US" sz="3600" dirty="0"/>
              <a:t>New Testament</a:t>
            </a:r>
            <a:endParaRPr lang="en-US" sz="3600" dirty="0">
              <a:latin typeface="GreeceBlack" panose="020B0600000000000000" pitchFamily="34" charset="0"/>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3" name="TextBox 2"/>
          <p:cNvSpPr txBox="1"/>
          <p:nvPr/>
        </p:nvSpPr>
        <p:spPr>
          <a:xfrm>
            <a:off x="647804" y="1715869"/>
            <a:ext cx="8038996" cy="646331"/>
          </a:xfrm>
          <a:prstGeom prst="rect">
            <a:avLst/>
          </a:prstGeom>
          <a:noFill/>
        </p:spPr>
        <p:txBody>
          <a:bodyPr wrap="square" rtlCol="0">
            <a:spAutoFit/>
          </a:bodyPr>
          <a:lstStyle/>
          <a:p>
            <a:pPr marL="457200" indent="-457200">
              <a:buFont typeface="Arial" panose="020B0604020202020204" pitchFamily="34" charset="0"/>
              <a:buChar char="•"/>
            </a:pPr>
            <a:r>
              <a:rPr lang="en-US" sz="3600" dirty="0" smtClean="0"/>
              <a:t>From </a:t>
            </a:r>
            <a:r>
              <a:rPr lang="en-US" sz="3600" b="1" i="1" cap="all" dirty="0" err="1" smtClean="0">
                <a:solidFill>
                  <a:schemeClr val="accent2">
                    <a:lumMod val="50000"/>
                  </a:schemeClr>
                </a:solidFill>
                <a:latin typeface="Times New Roman" panose="02020603050405020304" pitchFamily="18" charset="0"/>
                <a:cs typeface="Times New Roman" panose="02020603050405020304" pitchFamily="18" charset="0"/>
              </a:rPr>
              <a:t>charis</a:t>
            </a:r>
            <a:r>
              <a:rPr lang="en-US" sz="3600" dirty="0" smtClean="0"/>
              <a:t>, </a:t>
            </a:r>
            <a:r>
              <a:rPr lang="en-US" sz="3600" i="1" dirty="0" smtClean="0"/>
              <a:t>grace</a:t>
            </a:r>
            <a:endParaRPr lang="en-US" sz="3600" i="1" dirty="0">
              <a:latin typeface="GreeceBlack" panose="020B0600000000000000" pitchFamily="34" charset="0"/>
            </a:endParaRPr>
          </a:p>
        </p:txBody>
      </p:sp>
      <p:sp>
        <p:nvSpPr>
          <p:cNvPr id="23" name="TextBox 22"/>
          <p:cNvSpPr txBox="1"/>
          <p:nvPr/>
        </p:nvSpPr>
        <p:spPr>
          <a:xfrm>
            <a:off x="653142" y="2303699"/>
            <a:ext cx="8038996" cy="646331"/>
          </a:xfrm>
          <a:prstGeom prst="rect">
            <a:avLst/>
          </a:prstGeom>
          <a:noFill/>
        </p:spPr>
        <p:txBody>
          <a:bodyPr wrap="square" rtlCol="0">
            <a:spAutoFit/>
          </a:bodyPr>
          <a:lstStyle/>
          <a:p>
            <a:pPr marL="457200" indent="-457200">
              <a:buFont typeface="Arial" panose="020B0604020202020204" pitchFamily="34" charset="0"/>
              <a:buChar char="•"/>
            </a:pPr>
            <a:r>
              <a:rPr lang="en-US" sz="3600" dirty="0"/>
              <a:t>Literally, </a:t>
            </a:r>
            <a:r>
              <a:rPr lang="en-US" sz="3600" i="1" dirty="0"/>
              <a:t>grace things</a:t>
            </a:r>
            <a:endParaRPr lang="en-US" sz="3600" dirty="0">
              <a:latin typeface="GreeceBlack" panose="020B0600000000000000" pitchFamily="34" charset="0"/>
            </a:endParaRPr>
          </a:p>
        </p:txBody>
      </p:sp>
      <p:sp>
        <p:nvSpPr>
          <p:cNvPr id="24" name="TextBox 23"/>
          <p:cNvSpPr txBox="1"/>
          <p:nvPr/>
        </p:nvSpPr>
        <p:spPr>
          <a:xfrm>
            <a:off x="664028" y="2858871"/>
            <a:ext cx="8038996" cy="2308324"/>
          </a:xfrm>
          <a:prstGeom prst="rect">
            <a:avLst/>
          </a:prstGeom>
          <a:noFill/>
        </p:spPr>
        <p:txBody>
          <a:bodyPr wrap="square" rtlCol="0">
            <a:spAutoFit/>
          </a:bodyPr>
          <a:lstStyle/>
          <a:p>
            <a:pPr marL="347663" indent="-347663">
              <a:buFont typeface="Arial" panose="020B0604020202020204" pitchFamily="34" charset="0"/>
              <a:buChar char="•"/>
            </a:pPr>
            <a:r>
              <a:rPr lang="en-US" sz="3600" i="1" dirty="0" smtClean="0"/>
              <a:t> </a:t>
            </a:r>
            <a:r>
              <a:rPr lang="en-US" sz="3600" b="1" i="1" cap="all" dirty="0" smtClean="0">
                <a:solidFill>
                  <a:schemeClr val="accent2">
                    <a:lumMod val="50000"/>
                  </a:schemeClr>
                </a:solidFill>
                <a:latin typeface="Times New Roman" panose="02020603050405020304" pitchFamily="18" charset="0"/>
                <a:cs typeface="Times New Roman" panose="02020603050405020304" pitchFamily="18" charset="0"/>
              </a:rPr>
              <a:t>charisma</a:t>
            </a:r>
            <a:r>
              <a:rPr lang="en-US" sz="3600" dirty="0" smtClean="0">
                <a:solidFill>
                  <a:schemeClr val="accent2">
                    <a:lumMod val="50000"/>
                  </a:schemeClr>
                </a:solidFill>
              </a:rPr>
              <a:t> </a:t>
            </a:r>
            <a:r>
              <a:rPr lang="en-US" sz="3600" dirty="0" smtClean="0"/>
              <a:t>is the </a:t>
            </a:r>
            <a:r>
              <a:rPr lang="en-US" sz="3600" dirty="0"/>
              <a:t>substance of the abstract thought of </a:t>
            </a:r>
            <a:r>
              <a:rPr lang="en-US" sz="3600" b="1" i="1" cap="all" dirty="0" err="1">
                <a:solidFill>
                  <a:schemeClr val="accent2">
                    <a:lumMod val="50000"/>
                  </a:schemeClr>
                </a:solidFill>
                <a:latin typeface="Times New Roman" panose="02020603050405020304" pitchFamily="18" charset="0"/>
                <a:cs typeface="Times New Roman" panose="02020603050405020304" pitchFamily="18" charset="0"/>
              </a:rPr>
              <a:t>charis</a:t>
            </a:r>
            <a:endParaRPr lang="en-US" sz="3600" b="1" cap="all" dirty="0">
              <a:solidFill>
                <a:schemeClr val="accent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336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par>
                          <p:cTn id="18" fill="hold">
                            <p:stCondLst>
                              <p:cond delay="500"/>
                            </p:stCondLst>
                            <p:childTnLst>
                              <p:par>
                                <p:cTn id="19" presetID="9" presetClass="emph" presetSubtype="0" grpId="2" nodeType="afterEffect">
                                  <p:stCondLst>
                                    <p:cond delay="0"/>
                                  </p:stCondLst>
                                  <p:childTnLst>
                                    <p:set>
                                      <p:cBhvr rctx="PPT">
                                        <p:cTn id="20" dur="indefinite"/>
                                        <p:tgtEl>
                                          <p:spTgt spid="3"/>
                                        </p:tgtEl>
                                        <p:attrNameLst>
                                          <p:attrName>style.opacity</p:attrName>
                                        </p:attrNameLst>
                                      </p:cBhvr>
                                      <p:to>
                                        <p:strVal val="0.5"/>
                                      </p:to>
                                    </p:set>
                                    <p:animEffect filter="image" prLst="opacity: 0.5">
                                      <p:cBhvr rctx="IE">
                                        <p:cTn id="21" dur="indefinite"/>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fade">
                                      <p:cBhvr>
                                        <p:cTn id="26" dur="500"/>
                                        <p:tgtEl>
                                          <p:spTgt spid="24"/>
                                        </p:tgtEl>
                                      </p:cBhvr>
                                    </p:animEffect>
                                  </p:childTnLst>
                                </p:cTn>
                              </p:par>
                            </p:childTnLst>
                          </p:cTn>
                        </p:par>
                        <p:par>
                          <p:cTn id="27" fill="hold">
                            <p:stCondLst>
                              <p:cond delay="500"/>
                            </p:stCondLst>
                            <p:childTnLst>
                              <p:par>
                                <p:cTn id="28" presetID="9" presetClass="emph" presetSubtype="0" grpId="2" nodeType="afterEffect">
                                  <p:stCondLst>
                                    <p:cond delay="0"/>
                                  </p:stCondLst>
                                  <p:childTnLst>
                                    <p:set>
                                      <p:cBhvr rctx="PPT">
                                        <p:cTn id="29" dur="indefinite"/>
                                        <p:tgtEl>
                                          <p:spTgt spid="23"/>
                                        </p:tgtEl>
                                        <p:attrNameLst>
                                          <p:attrName>style.opacity</p:attrName>
                                        </p:attrNameLst>
                                      </p:cBhvr>
                                      <p:to>
                                        <p:strVal val="0.5"/>
                                      </p:to>
                                    </p:set>
                                    <p:animEffect filter="image" prLst="opacity: 0.5">
                                      <p:cBhvr rctx="IE">
                                        <p:cTn id="30" dur="indefinite"/>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grpId="0" nodeType="clickEffect">
                                  <p:stCondLst>
                                    <p:cond delay="0"/>
                                  </p:stCondLst>
                                  <p:childTnLst>
                                    <p:animEffect transition="out" filter="fade">
                                      <p:cBhvr>
                                        <p:cTn id="34" dur="500"/>
                                        <p:tgtEl>
                                          <p:spTgt spid="2"/>
                                        </p:tgtEl>
                                      </p:cBhvr>
                                    </p:animEffect>
                                    <p:set>
                                      <p:cBhvr>
                                        <p:cTn id="35" dur="1" fill="hold">
                                          <p:stCondLst>
                                            <p:cond delay="499"/>
                                          </p:stCondLst>
                                        </p:cTn>
                                        <p:tgtEl>
                                          <p:spTgt spid="2"/>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3"/>
                                        </p:tgtEl>
                                      </p:cBhvr>
                                    </p:animEffect>
                                    <p:set>
                                      <p:cBhvr>
                                        <p:cTn id="38" dur="1" fill="hold">
                                          <p:stCondLst>
                                            <p:cond delay="499"/>
                                          </p:stCondLst>
                                        </p:cTn>
                                        <p:tgtEl>
                                          <p:spTgt spid="3"/>
                                        </p:tgtEl>
                                        <p:attrNameLst>
                                          <p:attrName>style.visibility</p:attrName>
                                        </p:attrNameLst>
                                      </p:cBhvr>
                                      <p:to>
                                        <p:strVal val="hidden"/>
                                      </p:to>
                                    </p:set>
                                  </p:childTnLst>
                                </p:cTn>
                              </p:par>
                              <p:par>
                                <p:cTn id="39" presetID="10" presetClass="exit" presetSubtype="0" fill="hold" grpId="1" nodeType="withEffect">
                                  <p:stCondLst>
                                    <p:cond delay="0"/>
                                  </p:stCondLst>
                                  <p:childTnLst>
                                    <p:animEffect transition="out" filter="fade">
                                      <p:cBhvr>
                                        <p:cTn id="40" dur="500"/>
                                        <p:tgtEl>
                                          <p:spTgt spid="23"/>
                                        </p:tgtEl>
                                      </p:cBhvr>
                                    </p:animEffect>
                                    <p:set>
                                      <p:cBhvr>
                                        <p:cTn id="41" dur="1" fill="hold">
                                          <p:stCondLst>
                                            <p:cond delay="499"/>
                                          </p:stCondLst>
                                        </p:cTn>
                                        <p:tgtEl>
                                          <p:spTgt spid="23"/>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24"/>
                                        </p:tgtEl>
                                      </p:cBhvr>
                                    </p:animEffect>
                                    <p:set>
                                      <p:cBhvr>
                                        <p:cTn id="44" dur="1" fill="hold">
                                          <p:stCondLst>
                                            <p:cond delay="4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3" grpId="2"/>
      <p:bldP spid="23" grpId="0"/>
      <p:bldP spid="23" grpId="1"/>
      <p:bldP spid="23" grpId="2"/>
      <p:bldP spid="24" grpId="0"/>
      <p:bldP spid="24" grpId="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646331"/>
          </a:xfrm>
          <a:prstGeom prst="rect">
            <a:avLst/>
          </a:prstGeom>
          <a:noFill/>
        </p:spPr>
        <p:txBody>
          <a:bodyPr wrap="square" rtlCol="0">
            <a:spAutoFit/>
          </a:bodyPr>
          <a:lstStyle/>
          <a:p>
            <a:r>
              <a:rPr lang="en-US" sz="3600" dirty="0" smtClean="0">
                <a:solidFill>
                  <a:schemeClr val="accent2">
                    <a:lumMod val="50000"/>
                  </a:schemeClr>
                </a:solidFill>
              </a:rPr>
              <a:t>Cessationism - </a:t>
            </a:r>
            <a:endParaRPr lang="en-US" sz="3600" dirty="0">
              <a:latin typeface="GreeceBlack" panose="020B0600000000000000" pitchFamily="34" charset="0"/>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3" name="TextBox 2"/>
          <p:cNvSpPr txBox="1"/>
          <p:nvPr/>
        </p:nvSpPr>
        <p:spPr>
          <a:xfrm>
            <a:off x="859974" y="620486"/>
            <a:ext cx="8251372" cy="1754326"/>
          </a:xfrm>
          <a:prstGeom prst="rect">
            <a:avLst/>
          </a:prstGeom>
          <a:noFill/>
        </p:spPr>
        <p:txBody>
          <a:bodyPr wrap="square" rtlCol="0">
            <a:spAutoFit/>
          </a:bodyPr>
          <a:lstStyle/>
          <a:p>
            <a:r>
              <a:rPr lang="en-US" sz="3600" dirty="0" smtClean="0">
                <a:latin typeface="GreeceBlack" panose="020B0600000000000000" pitchFamily="34" charset="0"/>
              </a:rPr>
              <a:t>                         The “miraculous” gifts have ceased</a:t>
            </a:r>
            <a:endParaRPr lang="en-US" sz="3600" dirty="0">
              <a:latin typeface="GreeceBlack" panose="020B0600000000000000" pitchFamily="34" charset="0"/>
            </a:endParaRPr>
          </a:p>
        </p:txBody>
      </p:sp>
      <p:sp>
        <p:nvSpPr>
          <p:cNvPr id="23" name="TextBox 22"/>
          <p:cNvSpPr txBox="1"/>
          <p:nvPr/>
        </p:nvSpPr>
        <p:spPr>
          <a:xfrm>
            <a:off x="435428" y="2253344"/>
            <a:ext cx="8258133" cy="646331"/>
          </a:xfrm>
          <a:prstGeom prst="rect">
            <a:avLst/>
          </a:prstGeom>
          <a:noFill/>
        </p:spPr>
        <p:txBody>
          <a:bodyPr wrap="square" rtlCol="0">
            <a:spAutoFit/>
          </a:bodyPr>
          <a:lstStyle/>
          <a:p>
            <a:r>
              <a:rPr lang="en-US" sz="3600" dirty="0" smtClean="0">
                <a:solidFill>
                  <a:schemeClr val="accent2">
                    <a:lumMod val="50000"/>
                  </a:schemeClr>
                </a:solidFill>
              </a:rPr>
              <a:t>Continuationism - </a:t>
            </a:r>
            <a:endParaRPr lang="en-US" sz="3600" dirty="0">
              <a:latin typeface="GreeceBlack" panose="020B0600000000000000" pitchFamily="34" charset="0"/>
            </a:endParaRPr>
          </a:p>
        </p:txBody>
      </p:sp>
      <p:sp>
        <p:nvSpPr>
          <p:cNvPr id="24" name="TextBox 23"/>
          <p:cNvSpPr txBox="1"/>
          <p:nvPr/>
        </p:nvSpPr>
        <p:spPr>
          <a:xfrm>
            <a:off x="870856" y="2255691"/>
            <a:ext cx="8251372" cy="1754326"/>
          </a:xfrm>
          <a:prstGeom prst="rect">
            <a:avLst/>
          </a:prstGeom>
          <a:noFill/>
        </p:spPr>
        <p:txBody>
          <a:bodyPr wrap="square" rtlCol="0">
            <a:spAutoFit/>
          </a:bodyPr>
          <a:lstStyle/>
          <a:p>
            <a:r>
              <a:rPr lang="en-US" sz="3600" dirty="0" smtClean="0">
                <a:latin typeface="GreeceBlack" panose="020B0600000000000000" pitchFamily="34" charset="0"/>
              </a:rPr>
              <a:t>                                 The “miraculous” gifts have continued</a:t>
            </a:r>
            <a:endParaRPr lang="en-US" sz="3600" dirty="0">
              <a:latin typeface="GreeceBlack" panose="020B0600000000000000" pitchFamily="34" charset="0"/>
            </a:endParaRPr>
          </a:p>
        </p:txBody>
      </p:sp>
      <p:sp>
        <p:nvSpPr>
          <p:cNvPr id="16" name="TextBox 15"/>
          <p:cNvSpPr txBox="1"/>
          <p:nvPr/>
        </p:nvSpPr>
        <p:spPr>
          <a:xfrm>
            <a:off x="2590800" y="1411069"/>
            <a:ext cx="1295400" cy="646331"/>
          </a:xfrm>
          <a:prstGeom prst="rect">
            <a:avLst/>
          </a:prstGeom>
          <a:noFill/>
        </p:spPr>
        <p:txBody>
          <a:bodyPr wrap="square" rtlCol="0">
            <a:spAutoFit/>
          </a:bodyPr>
          <a:lstStyle/>
          <a:p>
            <a:r>
              <a:rPr lang="en-US" sz="3600" dirty="0" smtClean="0">
                <a:latin typeface="GreeceBlack" panose="020B0600000000000000" pitchFamily="34" charset="0"/>
              </a:rPr>
              <a:t>Vs. </a:t>
            </a:r>
            <a:endParaRPr lang="en-US" sz="3600" dirty="0">
              <a:latin typeface="GreeceBlack" panose="020B0600000000000000" pitchFamily="34" charset="0"/>
            </a:endParaRPr>
          </a:p>
        </p:txBody>
      </p:sp>
    </p:spTree>
    <p:extLst>
      <p:ext uri="{BB962C8B-B14F-4D97-AF65-F5344CB8AC3E}">
        <p14:creationId xmlns:p14="http://schemas.microsoft.com/office/powerpoint/2010/main" val="746518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par>
                          <p:cTn id="12" fill="hold">
                            <p:stCondLst>
                              <p:cond delay="1000"/>
                            </p:stCondLst>
                            <p:childTnLst>
                              <p:par>
                                <p:cTn id="13" presetID="10" presetClass="entr" presetSubtype="0" fill="hold" grpId="1"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500"/>
                                        <p:tgtEl>
                                          <p:spTgt spid="2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iterate type="lt">
                                    <p:tmPct val="10000"/>
                                  </p:iterate>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par>
                                <p:cTn id="21" presetID="10" presetClass="exit" presetSubtype="0" fill="hold" grpId="1" nodeType="withEffect">
                                  <p:stCondLst>
                                    <p:cond delay="0"/>
                                  </p:stCondLst>
                                  <p:childTnLst>
                                    <p:animEffect transition="out" filter="fade">
                                      <p:cBhvr>
                                        <p:cTn id="22" dur="500"/>
                                        <p:tgtEl>
                                          <p:spTgt spid="16"/>
                                        </p:tgtEl>
                                      </p:cBhvr>
                                    </p:animEffect>
                                    <p:set>
                                      <p:cBhvr>
                                        <p:cTn id="23" dur="1" fill="hold">
                                          <p:stCondLst>
                                            <p:cond delay="499"/>
                                          </p:stCondLst>
                                        </p:cTn>
                                        <p:tgtEl>
                                          <p:spTgt spid="1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iterate type="lt">
                                    <p:tmPct val="10000"/>
                                  </p:iterate>
                                  <p:childTnLst>
                                    <p:set>
                                      <p:cBhvr>
                                        <p:cTn id="27" dur="1" fill="hold">
                                          <p:stCondLst>
                                            <p:cond delay="0"/>
                                          </p:stCondLst>
                                        </p:cTn>
                                        <p:tgtEl>
                                          <p:spTgt spid="24"/>
                                        </p:tgtEl>
                                        <p:attrNameLst>
                                          <p:attrName>style.visibility</p:attrName>
                                        </p:attrNameLst>
                                      </p:cBhvr>
                                      <p:to>
                                        <p:strVal val="visible"/>
                                      </p:to>
                                    </p:set>
                                    <p:animEffect transition="in" filter="fade">
                                      <p:cBhvr>
                                        <p:cTn id="28" dur="500"/>
                                        <p:tgtEl>
                                          <p:spTgt spid="24"/>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grpId="0" nodeType="clickEffect">
                                  <p:stCondLst>
                                    <p:cond delay="0"/>
                                  </p:stCondLst>
                                  <p:childTnLst>
                                    <p:animEffect transition="out" filter="fade">
                                      <p:cBhvr>
                                        <p:cTn id="32" dur="500"/>
                                        <p:tgtEl>
                                          <p:spTgt spid="2"/>
                                        </p:tgtEl>
                                      </p:cBhvr>
                                    </p:animEffect>
                                    <p:set>
                                      <p:cBhvr>
                                        <p:cTn id="33" dur="1" fill="hold">
                                          <p:stCondLst>
                                            <p:cond delay="499"/>
                                          </p:stCondLst>
                                        </p:cTn>
                                        <p:tgtEl>
                                          <p:spTgt spid="2"/>
                                        </p:tgtEl>
                                        <p:attrNameLst>
                                          <p:attrName>style.visibility</p:attrName>
                                        </p:attrNameLst>
                                      </p:cBhvr>
                                      <p:to>
                                        <p:strVal val="hidden"/>
                                      </p:to>
                                    </p:set>
                                  </p:childTnLst>
                                </p:cTn>
                              </p:par>
                              <p:par>
                                <p:cTn id="34" presetID="10" presetClass="exit" presetSubtype="0" fill="hold" grpId="1" nodeType="withEffect">
                                  <p:stCondLst>
                                    <p:cond delay="0"/>
                                  </p:stCondLst>
                                  <p:iterate type="lt">
                                    <p:tmPct val="0"/>
                                  </p:iterate>
                                  <p:childTnLst>
                                    <p:animEffect transition="out" filter="fade">
                                      <p:cBhvr>
                                        <p:cTn id="35" dur="500"/>
                                        <p:tgtEl>
                                          <p:spTgt spid="3"/>
                                        </p:tgtEl>
                                      </p:cBhvr>
                                    </p:animEffect>
                                    <p:set>
                                      <p:cBhvr>
                                        <p:cTn id="36" dur="1" fill="hold">
                                          <p:stCondLst>
                                            <p:cond delay="499"/>
                                          </p:stCondLst>
                                        </p:cTn>
                                        <p:tgtEl>
                                          <p:spTgt spid="3"/>
                                        </p:tgtEl>
                                        <p:attrNameLst>
                                          <p:attrName>style.visibility</p:attrName>
                                        </p:attrNameLst>
                                      </p:cBhvr>
                                      <p:to>
                                        <p:strVal val="hidden"/>
                                      </p:to>
                                    </p:set>
                                  </p:childTnLst>
                                </p:cTn>
                              </p:par>
                              <p:par>
                                <p:cTn id="37" presetID="10" presetClass="exit" presetSubtype="0" fill="hold" grpId="0" nodeType="withEffect">
                                  <p:stCondLst>
                                    <p:cond delay="0"/>
                                  </p:stCondLst>
                                  <p:childTnLst>
                                    <p:animEffect transition="out" filter="fade">
                                      <p:cBhvr>
                                        <p:cTn id="38" dur="500"/>
                                        <p:tgtEl>
                                          <p:spTgt spid="23"/>
                                        </p:tgtEl>
                                      </p:cBhvr>
                                    </p:animEffect>
                                    <p:set>
                                      <p:cBhvr>
                                        <p:cTn id="39" dur="1" fill="hold">
                                          <p:stCondLst>
                                            <p:cond delay="499"/>
                                          </p:stCondLst>
                                        </p:cTn>
                                        <p:tgtEl>
                                          <p:spTgt spid="23"/>
                                        </p:tgtEl>
                                        <p:attrNameLst>
                                          <p:attrName>style.visibility</p:attrName>
                                        </p:attrNameLst>
                                      </p:cBhvr>
                                      <p:to>
                                        <p:strVal val="hidden"/>
                                      </p:to>
                                    </p:set>
                                  </p:childTnLst>
                                </p:cTn>
                              </p:par>
                              <p:par>
                                <p:cTn id="40" presetID="10" presetClass="exit" presetSubtype="0" fill="hold" grpId="1" nodeType="withEffect">
                                  <p:stCondLst>
                                    <p:cond delay="0"/>
                                  </p:stCondLst>
                                  <p:iterate type="lt">
                                    <p:tmPct val="0"/>
                                  </p:iterate>
                                  <p:childTnLst>
                                    <p:animEffect transition="out" filter="fade">
                                      <p:cBhvr>
                                        <p:cTn id="41" dur="500"/>
                                        <p:tgtEl>
                                          <p:spTgt spid="24"/>
                                        </p:tgtEl>
                                      </p:cBhvr>
                                    </p:animEffect>
                                    <p:set>
                                      <p:cBhvr>
                                        <p:cTn id="42" dur="1" fill="hold">
                                          <p:stCondLst>
                                            <p:cond delay="4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23" grpId="0"/>
      <p:bldP spid="23" grpId="1"/>
      <p:bldP spid="24" grpId="0"/>
      <p:bldP spid="24" grpId="1"/>
      <p:bldP spid="16" grpId="0"/>
      <p:bldP spid="16" grpId="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pic>
        <p:nvPicPr>
          <p:cNvPr id="3" name="Picture 2"/>
          <p:cNvPicPr>
            <a:picLocks noChangeAspect="1"/>
          </p:cNvPicPr>
          <p:nvPr/>
        </p:nvPicPr>
        <p:blipFill rotWithShape="1">
          <a:blip r:embed="rId4">
            <a:extLst>
              <a:ext uri="{28A0092B-C50C-407E-A947-70E740481C1C}">
                <a14:useLocalDpi xmlns:a14="http://schemas.microsoft.com/office/drawing/2010/main" val="0"/>
              </a:ext>
            </a:extLst>
          </a:blip>
          <a:srcRect t="2778" r="5405" b="2737"/>
          <a:stretch/>
        </p:blipFill>
        <p:spPr>
          <a:xfrm rot="223284">
            <a:off x="2711466" y="556648"/>
            <a:ext cx="3232727" cy="5181600"/>
          </a:xfrm>
          <a:prstGeom prst="rect">
            <a:avLst/>
          </a:prstGeom>
          <a:effectLst>
            <a:outerShdw blurRad="127000" dist="254000" dir="2700000" algn="tl" rotWithShape="0">
              <a:prstClr val="black">
                <a:alpha val="35000"/>
              </a:prstClr>
            </a:outerShdw>
          </a:effectLst>
        </p:spPr>
      </p:pic>
    </p:spTree>
    <p:extLst>
      <p:ext uri="{BB962C8B-B14F-4D97-AF65-F5344CB8AC3E}">
        <p14:creationId xmlns:p14="http://schemas.microsoft.com/office/powerpoint/2010/main" val="2256274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2" name="TextBox 21"/>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cxnSp>
        <p:nvCxnSpPr>
          <p:cNvPr id="25" name="Straight Connector 24"/>
          <p:cNvCxnSpPr/>
          <p:nvPr/>
        </p:nvCxnSpPr>
        <p:spPr>
          <a:xfrm flipH="1">
            <a:off x="4495006" y="2918936"/>
            <a:ext cx="1588" cy="3198812"/>
          </a:xfrm>
          <a:prstGeom prst="line">
            <a:avLst/>
          </a:prstGeom>
          <a:ln w="635000">
            <a:solidFill>
              <a:schemeClr val="bg1"/>
            </a:solidFill>
          </a:ln>
          <a:effectLst>
            <a:outerShdw blurRad="127000" dist="254000" dir="2700000" algn="tl" rotWithShape="0">
              <a:prstClr val="black">
                <a:alpha val="35000"/>
              </a:prstClr>
            </a:outerShdw>
            <a:softEdge rad="165100"/>
          </a:effectLst>
        </p:spPr>
        <p:style>
          <a:lnRef idx="1">
            <a:schemeClr val="accent1"/>
          </a:lnRef>
          <a:fillRef idx="0">
            <a:schemeClr val="accent1"/>
          </a:fillRef>
          <a:effectRef idx="0">
            <a:schemeClr val="accent1"/>
          </a:effectRef>
          <a:fontRef idx="minor">
            <a:schemeClr val="tx1"/>
          </a:fontRef>
        </p:style>
      </p:cxnSp>
      <p:sp>
        <p:nvSpPr>
          <p:cNvPr id="26" name="Arc 25"/>
          <p:cNvSpPr/>
          <p:nvPr/>
        </p:nvSpPr>
        <p:spPr>
          <a:xfrm>
            <a:off x="-228600" y="1066800"/>
            <a:ext cx="4724400" cy="3886200"/>
          </a:xfrm>
          <a:prstGeom prst="arc">
            <a:avLst/>
          </a:prstGeom>
          <a:ln w="635000">
            <a:solidFill>
              <a:schemeClr val="bg1"/>
            </a:solidFill>
          </a:ln>
          <a:effectLst>
            <a:outerShdw blurRad="127000" dist="254000" dir="2700000" algn="tl" rotWithShape="0">
              <a:prstClr val="black">
                <a:alpha val="35000"/>
              </a:prstClr>
            </a:outerShdw>
            <a:softEdge rad="165100"/>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Arc 26"/>
          <p:cNvSpPr/>
          <p:nvPr/>
        </p:nvSpPr>
        <p:spPr>
          <a:xfrm flipH="1">
            <a:off x="4495800" y="1165542"/>
            <a:ext cx="4495800" cy="3886200"/>
          </a:xfrm>
          <a:prstGeom prst="arc">
            <a:avLst/>
          </a:prstGeom>
          <a:ln w="635000">
            <a:solidFill>
              <a:schemeClr val="bg1"/>
            </a:solidFill>
          </a:ln>
          <a:effectLst>
            <a:outerShdw blurRad="127000" dist="254000" dir="2700000" algn="tl" rotWithShape="0">
              <a:prstClr val="black">
                <a:alpha val="35000"/>
              </a:prstClr>
            </a:outerShdw>
            <a:softEdge rad="165100"/>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8" name="Straight Connector 27"/>
          <p:cNvCxnSpPr/>
          <p:nvPr/>
        </p:nvCxnSpPr>
        <p:spPr>
          <a:xfrm rot="5400000">
            <a:off x="3466703" y="1659651"/>
            <a:ext cx="2058194" cy="1588"/>
          </a:xfrm>
          <a:prstGeom prst="line">
            <a:avLst/>
          </a:prstGeom>
          <a:ln w="635000">
            <a:solidFill>
              <a:schemeClr val="bg1"/>
            </a:solidFill>
          </a:ln>
          <a:effectLst>
            <a:outerShdw blurRad="127000" dist="254000" dir="2700000" algn="tl" rotWithShape="0">
              <a:prstClr val="black">
                <a:alpha val="35000"/>
              </a:prstClr>
            </a:outerShdw>
            <a:softEdge rad="165100"/>
          </a:effectLst>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752600" y="2537142"/>
            <a:ext cx="2058194" cy="954107"/>
          </a:xfrm>
          <a:prstGeom prst="rect">
            <a:avLst/>
          </a:prstGeom>
          <a:noFill/>
          <a:effectLst>
            <a:softEdge rad="63500"/>
          </a:effectLst>
        </p:spPr>
        <p:txBody>
          <a:bodyPr wrap="square" rtlCol="0">
            <a:spAutoFit/>
          </a:bodyPr>
          <a:lstStyle/>
          <a:p>
            <a:pPr algn="r"/>
            <a:r>
              <a:rPr lang="en-US" sz="2800" b="1" dirty="0" err="1" smtClean="0">
                <a:solidFill>
                  <a:schemeClr val="accent2">
                    <a:lumMod val="50000"/>
                  </a:schemeClr>
                </a:solidFill>
                <a:latin typeface="+mj-lt"/>
              </a:rPr>
              <a:t>Azuza</a:t>
            </a:r>
            <a:endParaRPr lang="en-US" sz="2800" b="1" dirty="0" smtClean="0">
              <a:solidFill>
                <a:schemeClr val="accent2">
                  <a:lumMod val="50000"/>
                </a:schemeClr>
              </a:solidFill>
              <a:latin typeface="+mj-lt"/>
            </a:endParaRPr>
          </a:p>
          <a:p>
            <a:pPr algn="r"/>
            <a:r>
              <a:rPr lang="en-US" sz="2800" b="1" dirty="0" smtClean="0">
                <a:solidFill>
                  <a:schemeClr val="accent2">
                    <a:lumMod val="50000"/>
                  </a:schemeClr>
                </a:solidFill>
                <a:latin typeface="+mj-lt"/>
              </a:rPr>
              <a:t>Street</a:t>
            </a:r>
            <a:endParaRPr lang="en-US" sz="2800" b="1" dirty="0">
              <a:solidFill>
                <a:schemeClr val="accent2">
                  <a:lumMod val="50000"/>
                </a:schemeClr>
              </a:solidFill>
              <a:latin typeface="+mj-lt"/>
            </a:endParaRPr>
          </a:p>
        </p:txBody>
      </p:sp>
      <p:sp>
        <p:nvSpPr>
          <p:cNvPr id="38" name="TextBox 37"/>
          <p:cNvSpPr txBox="1"/>
          <p:nvPr/>
        </p:nvSpPr>
        <p:spPr>
          <a:xfrm>
            <a:off x="5029200" y="2537142"/>
            <a:ext cx="2057400" cy="954107"/>
          </a:xfrm>
          <a:prstGeom prst="rect">
            <a:avLst/>
          </a:prstGeom>
          <a:noFill/>
          <a:effectLst>
            <a:softEdge rad="63500"/>
          </a:effectLst>
        </p:spPr>
        <p:txBody>
          <a:bodyPr wrap="square" rtlCol="0">
            <a:spAutoFit/>
          </a:bodyPr>
          <a:lstStyle/>
          <a:p>
            <a:pPr algn="r"/>
            <a:r>
              <a:rPr lang="en-US" sz="2800" b="1" dirty="0" smtClean="0">
                <a:solidFill>
                  <a:schemeClr val="accent2">
                    <a:lumMod val="50000"/>
                  </a:schemeClr>
                </a:solidFill>
                <a:latin typeface="+mj-lt"/>
              </a:rPr>
              <a:t>Revival</a:t>
            </a:r>
          </a:p>
          <a:p>
            <a:pPr algn="r"/>
            <a:r>
              <a:rPr lang="en-US" sz="2800" b="1" dirty="0" smtClean="0">
                <a:solidFill>
                  <a:schemeClr val="accent2">
                    <a:lumMod val="50000"/>
                  </a:schemeClr>
                </a:solidFill>
                <a:latin typeface="+mj-lt"/>
              </a:rPr>
              <a:t>of 1906</a:t>
            </a:r>
            <a:endParaRPr lang="en-US" sz="2800" b="1" dirty="0">
              <a:solidFill>
                <a:schemeClr val="accent2">
                  <a:lumMod val="50000"/>
                </a:schemeClr>
              </a:solidFill>
              <a:latin typeface="+mj-lt"/>
            </a:endParaRPr>
          </a:p>
        </p:txBody>
      </p:sp>
      <p:sp>
        <p:nvSpPr>
          <p:cNvPr id="39" name="TextBox 38"/>
          <p:cNvSpPr txBox="1"/>
          <p:nvPr/>
        </p:nvSpPr>
        <p:spPr>
          <a:xfrm>
            <a:off x="183753" y="1769775"/>
            <a:ext cx="3854847" cy="592425"/>
          </a:xfrm>
          <a:prstGeom prst="rect">
            <a:avLst/>
          </a:prstGeom>
          <a:noFill/>
          <a:effectLst>
            <a:softEdge rad="63500"/>
          </a:effectLst>
        </p:spPr>
        <p:txBody>
          <a:bodyPr wrap="square" rtlCol="0">
            <a:spAutoFit/>
          </a:bodyPr>
          <a:lstStyle/>
          <a:p>
            <a:r>
              <a:rPr lang="en-US" sz="2800" b="1" dirty="0" smtClean="0">
                <a:latin typeface="+mj-lt"/>
              </a:rPr>
              <a:t>“</a:t>
            </a:r>
            <a:r>
              <a:rPr lang="en-US" sz="2800" b="1" dirty="0" err="1" smtClean="0">
                <a:latin typeface="+mj-lt"/>
              </a:rPr>
              <a:t>Charismania</a:t>
            </a:r>
            <a:r>
              <a:rPr lang="en-US" sz="2800" b="1" dirty="0" smtClean="0">
                <a:latin typeface="+mj-lt"/>
              </a:rPr>
              <a:t>”</a:t>
            </a:r>
            <a:endParaRPr lang="en-US" sz="2800" b="1" dirty="0">
              <a:latin typeface="+mj-lt"/>
            </a:endParaRPr>
          </a:p>
        </p:txBody>
      </p:sp>
      <p:sp>
        <p:nvSpPr>
          <p:cNvPr id="40" name="TextBox 39"/>
          <p:cNvSpPr txBox="1"/>
          <p:nvPr/>
        </p:nvSpPr>
        <p:spPr>
          <a:xfrm>
            <a:off x="5181600" y="1784528"/>
            <a:ext cx="3505994" cy="523220"/>
          </a:xfrm>
          <a:prstGeom prst="rect">
            <a:avLst/>
          </a:prstGeom>
          <a:noFill/>
          <a:effectLst>
            <a:softEdge rad="63500"/>
          </a:effectLst>
        </p:spPr>
        <p:txBody>
          <a:bodyPr wrap="square" rtlCol="0">
            <a:spAutoFit/>
          </a:bodyPr>
          <a:lstStyle/>
          <a:p>
            <a:r>
              <a:rPr lang="en-US" sz="2800" b="1" dirty="0" err="1" smtClean="0">
                <a:latin typeface="+mj-lt"/>
              </a:rPr>
              <a:t>Cessationism</a:t>
            </a:r>
            <a:endParaRPr lang="en-US" sz="2800" b="1" dirty="0">
              <a:latin typeface="+mj-lt"/>
            </a:endParaRPr>
          </a:p>
        </p:txBody>
      </p:sp>
      <p:sp>
        <p:nvSpPr>
          <p:cNvPr id="41" name="TextBox 40"/>
          <p:cNvSpPr txBox="1"/>
          <p:nvPr/>
        </p:nvSpPr>
        <p:spPr>
          <a:xfrm>
            <a:off x="1046670" y="3669962"/>
            <a:ext cx="3068130" cy="523220"/>
          </a:xfrm>
          <a:prstGeom prst="rect">
            <a:avLst/>
          </a:prstGeom>
          <a:noFill/>
          <a:effectLst>
            <a:softEdge rad="63500"/>
          </a:effectLst>
        </p:spPr>
        <p:txBody>
          <a:bodyPr wrap="square" rtlCol="0">
            <a:spAutoFit/>
          </a:bodyPr>
          <a:lstStyle/>
          <a:p>
            <a:pPr algn="r"/>
            <a:r>
              <a:rPr lang="en-US" sz="2800" b="1" dirty="0" smtClean="0">
                <a:latin typeface="+mj-lt"/>
              </a:rPr>
              <a:t>R. A. Torrey</a:t>
            </a:r>
            <a:endParaRPr lang="en-US" sz="2800" b="1" dirty="0">
              <a:latin typeface="+mj-lt"/>
            </a:endParaRPr>
          </a:p>
        </p:txBody>
      </p:sp>
      <p:sp>
        <p:nvSpPr>
          <p:cNvPr id="42" name="TextBox 41"/>
          <p:cNvSpPr txBox="1"/>
          <p:nvPr/>
        </p:nvSpPr>
        <p:spPr>
          <a:xfrm>
            <a:off x="1046670" y="4126456"/>
            <a:ext cx="3068130" cy="523220"/>
          </a:xfrm>
          <a:prstGeom prst="rect">
            <a:avLst/>
          </a:prstGeom>
          <a:noFill/>
          <a:effectLst>
            <a:softEdge rad="63500"/>
          </a:effectLst>
        </p:spPr>
        <p:txBody>
          <a:bodyPr wrap="square" rtlCol="0">
            <a:spAutoFit/>
          </a:bodyPr>
          <a:lstStyle/>
          <a:p>
            <a:pPr algn="r"/>
            <a:r>
              <a:rPr lang="en-US" sz="2800" b="1" dirty="0" smtClean="0">
                <a:latin typeface="+mj-lt"/>
              </a:rPr>
              <a:t>D. L. Moody</a:t>
            </a:r>
            <a:endParaRPr lang="en-US" sz="2800" b="1" dirty="0">
              <a:latin typeface="+mj-lt"/>
            </a:endParaRPr>
          </a:p>
        </p:txBody>
      </p:sp>
      <p:sp>
        <p:nvSpPr>
          <p:cNvPr id="43" name="TextBox 42"/>
          <p:cNvSpPr txBox="1"/>
          <p:nvPr/>
        </p:nvSpPr>
        <p:spPr>
          <a:xfrm>
            <a:off x="1046670" y="4561884"/>
            <a:ext cx="3068130" cy="954107"/>
          </a:xfrm>
          <a:prstGeom prst="rect">
            <a:avLst/>
          </a:prstGeom>
          <a:noFill/>
          <a:effectLst>
            <a:softEdge rad="63500"/>
          </a:effectLst>
        </p:spPr>
        <p:txBody>
          <a:bodyPr wrap="square" rtlCol="0">
            <a:spAutoFit/>
          </a:bodyPr>
          <a:lstStyle/>
          <a:p>
            <a:pPr algn="r"/>
            <a:r>
              <a:rPr lang="en-US" sz="2800" b="1" dirty="0" smtClean="0">
                <a:latin typeface="+mj-lt"/>
              </a:rPr>
              <a:t>Charles Finney</a:t>
            </a:r>
            <a:endParaRPr lang="en-US" sz="2800" b="1" dirty="0">
              <a:latin typeface="+mj-lt"/>
            </a:endParaRPr>
          </a:p>
        </p:txBody>
      </p:sp>
      <p:sp>
        <p:nvSpPr>
          <p:cNvPr id="44" name="TextBox 43"/>
          <p:cNvSpPr txBox="1"/>
          <p:nvPr/>
        </p:nvSpPr>
        <p:spPr>
          <a:xfrm>
            <a:off x="771195" y="5421086"/>
            <a:ext cx="3343605" cy="523220"/>
          </a:xfrm>
          <a:prstGeom prst="rect">
            <a:avLst/>
          </a:prstGeom>
          <a:noFill/>
          <a:effectLst>
            <a:softEdge rad="63500"/>
          </a:effectLst>
        </p:spPr>
        <p:txBody>
          <a:bodyPr wrap="square" rtlCol="0">
            <a:spAutoFit/>
          </a:bodyPr>
          <a:lstStyle/>
          <a:p>
            <a:pPr algn="r"/>
            <a:r>
              <a:rPr lang="en-US" sz="2800" b="1" dirty="0" smtClean="0">
                <a:latin typeface="+mj-lt"/>
              </a:rPr>
              <a:t>A. B. Simpson</a:t>
            </a:r>
            <a:endParaRPr lang="en-US" sz="2800" b="1" dirty="0">
              <a:latin typeface="+mj-lt"/>
            </a:endParaRPr>
          </a:p>
        </p:txBody>
      </p:sp>
      <p:sp>
        <p:nvSpPr>
          <p:cNvPr id="46" name="TextBox 45"/>
          <p:cNvSpPr txBox="1"/>
          <p:nvPr/>
        </p:nvSpPr>
        <p:spPr>
          <a:xfrm>
            <a:off x="4876799" y="3679348"/>
            <a:ext cx="3121363" cy="2246769"/>
          </a:xfrm>
          <a:prstGeom prst="rect">
            <a:avLst/>
          </a:prstGeom>
          <a:noFill/>
          <a:effectLst>
            <a:softEdge rad="63500"/>
          </a:effectLst>
        </p:spPr>
        <p:txBody>
          <a:bodyPr wrap="square" rtlCol="0">
            <a:spAutoFit/>
          </a:bodyPr>
          <a:lstStyle/>
          <a:p>
            <a:r>
              <a:rPr lang="en-US" sz="2800" b="1" dirty="0" smtClean="0">
                <a:latin typeface="+mj-lt"/>
              </a:rPr>
              <a:t>Teaching on the Holy Spirit the first 1900 years</a:t>
            </a:r>
            <a:endParaRPr lang="en-US" sz="2800" b="1" dirty="0">
              <a:latin typeface="+mj-lt"/>
            </a:endParaRPr>
          </a:p>
        </p:txBody>
      </p:sp>
      <p:sp>
        <p:nvSpPr>
          <p:cNvPr id="16" name="Isosceles Triangle 15"/>
          <p:cNvSpPr/>
          <p:nvPr/>
        </p:nvSpPr>
        <p:spPr>
          <a:xfrm>
            <a:off x="3922087" y="2250943"/>
            <a:ext cx="1145838" cy="1000780"/>
          </a:xfrm>
          <a:prstGeom prst="triangle">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p:cNvSpPr/>
          <p:nvPr/>
        </p:nvSpPr>
        <p:spPr>
          <a:xfrm rot="16882621">
            <a:off x="1547447" y="540981"/>
            <a:ext cx="1145838" cy="1000780"/>
          </a:xfrm>
          <a:prstGeom prst="triangle">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p:cNvSpPr/>
          <p:nvPr/>
        </p:nvSpPr>
        <p:spPr>
          <a:xfrm rot="4575993">
            <a:off x="6241643" y="570306"/>
            <a:ext cx="1145838" cy="1000780"/>
          </a:xfrm>
          <a:prstGeom prst="triangle">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p:cNvSpPr/>
          <p:nvPr/>
        </p:nvSpPr>
        <p:spPr>
          <a:xfrm>
            <a:off x="3920431" y="66020"/>
            <a:ext cx="1145838" cy="1000780"/>
          </a:xfrm>
          <a:prstGeom prst="triangle">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7-Point Star 44"/>
          <p:cNvSpPr/>
          <p:nvPr/>
        </p:nvSpPr>
        <p:spPr>
          <a:xfrm>
            <a:off x="3886200" y="2308542"/>
            <a:ext cx="1219200" cy="1219200"/>
          </a:xfrm>
          <a:prstGeom prst="star7">
            <a:avLst/>
          </a:prstGeom>
          <a:solidFill>
            <a:srgbClr val="FFFF00"/>
          </a:solidFill>
          <a:ln w="28575">
            <a:solidFill>
              <a:schemeClr val="bg1"/>
            </a:solidFill>
          </a:ln>
          <a:effectLst>
            <a:outerShdw blurRad="127000" dist="254000" dir="2700000" algn="tl" rotWithShape="0">
              <a:prstClr val="black">
                <a:alpha val="35000"/>
              </a:prstClr>
            </a:outerShdw>
            <a:softEdge rad="63500"/>
          </a:effectLst>
          <a:scene3d>
            <a:camera prst="orthographicFront"/>
            <a:lightRig rig="threePt" dir="t"/>
          </a:scene3d>
          <a:sp3d>
            <a:bevelT w="317500" h="317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0345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down)">
                                      <p:cBhvr>
                                        <p:cTn id="7" dur="500"/>
                                        <p:tgtEl>
                                          <p:spTgt spid="25"/>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down)">
                                      <p:cBhvr>
                                        <p:cTn id="11" dur="500"/>
                                        <p:tgtEl>
                                          <p:spTgt spid="1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fade">
                                      <p:cBhvr>
                                        <p:cTn id="15" dur="500"/>
                                        <p:tgtEl>
                                          <p:spTgt spid="4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1"/>
                                        </p:tgtEl>
                                        <p:attrNameLst>
                                          <p:attrName>style.visibility</p:attrName>
                                        </p:attrNameLst>
                                      </p:cBhvr>
                                      <p:to>
                                        <p:strVal val="visible"/>
                                      </p:to>
                                    </p:set>
                                    <p:animEffect transition="in" filter="fade">
                                      <p:cBhvr>
                                        <p:cTn id="20" dur="500"/>
                                        <p:tgtEl>
                                          <p:spTgt spid="41"/>
                                        </p:tgtEl>
                                      </p:cBhvr>
                                    </p:animEffec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42"/>
                                        </p:tgtEl>
                                        <p:attrNameLst>
                                          <p:attrName>style.visibility</p:attrName>
                                        </p:attrNameLst>
                                      </p:cBhvr>
                                      <p:to>
                                        <p:strVal val="visible"/>
                                      </p:to>
                                    </p:set>
                                    <p:animEffect transition="in" filter="fade">
                                      <p:cBhvr>
                                        <p:cTn id="24" dur="500"/>
                                        <p:tgtEl>
                                          <p:spTgt spid="42"/>
                                        </p:tgtEl>
                                      </p:cBhvr>
                                    </p:animEffect>
                                  </p:childTnLst>
                                </p:cTn>
                              </p:par>
                            </p:childTnLst>
                          </p:cTn>
                        </p:par>
                        <p:par>
                          <p:cTn id="25" fill="hold">
                            <p:stCondLst>
                              <p:cond delay="1000"/>
                            </p:stCondLst>
                            <p:childTnLst>
                              <p:par>
                                <p:cTn id="26" presetID="10" presetClass="entr" presetSubtype="0" fill="hold" grpId="0" nodeType="after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fade">
                                      <p:cBhvr>
                                        <p:cTn id="28" dur="500"/>
                                        <p:tgtEl>
                                          <p:spTgt spid="43"/>
                                        </p:tgtEl>
                                      </p:cBhvr>
                                    </p:animEffect>
                                  </p:childTnLst>
                                </p:cTn>
                              </p:par>
                            </p:childTnLst>
                          </p:cTn>
                        </p:par>
                        <p:par>
                          <p:cTn id="29" fill="hold">
                            <p:stCondLst>
                              <p:cond delay="1500"/>
                            </p:stCondLst>
                            <p:childTnLst>
                              <p:par>
                                <p:cTn id="30" presetID="10" presetClass="entr" presetSubtype="0" fill="hold" grpId="0" nodeType="afterEffect">
                                  <p:stCondLst>
                                    <p:cond delay="0"/>
                                  </p:stCondLst>
                                  <p:childTnLst>
                                    <p:set>
                                      <p:cBhvr>
                                        <p:cTn id="31" dur="1" fill="hold">
                                          <p:stCondLst>
                                            <p:cond delay="0"/>
                                          </p:stCondLst>
                                        </p:cTn>
                                        <p:tgtEl>
                                          <p:spTgt spid="44"/>
                                        </p:tgtEl>
                                        <p:attrNameLst>
                                          <p:attrName>style.visibility</p:attrName>
                                        </p:attrNameLst>
                                      </p:cBhvr>
                                      <p:to>
                                        <p:strVal val="visible"/>
                                      </p:to>
                                    </p:set>
                                    <p:animEffect transition="in" filter="fade">
                                      <p:cBhvr>
                                        <p:cTn id="32" dur="500"/>
                                        <p:tgtEl>
                                          <p:spTgt spid="44"/>
                                        </p:tgtEl>
                                      </p:cBhvr>
                                    </p:animEffect>
                                  </p:childTnLst>
                                </p:cTn>
                              </p:par>
                            </p:childTnLst>
                          </p:cTn>
                        </p:par>
                      </p:childTnLst>
                    </p:cTn>
                  </p:par>
                  <p:par>
                    <p:cTn id="33" fill="hold">
                      <p:stCondLst>
                        <p:cond delay="indefinite"/>
                      </p:stCondLst>
                      <p:childTnLst>
                        <p:par>
                          <p:cTn id="34" fill="hold">
                            <p:stCondLst>
                              <p:cond delay="0"/>
                            </p:stCondLst>
                            <p:childTnLst>
                              <p:par>
                                <p:cTn id="35" presetID="25" presetClass="entr" presetSubtype="0" fill="hold" grpId="0" nodeType="clickEffect">
                                  <p:stCondLst>
                                    <p:cond delay="0"/>
                                  </p:stCondLst>
                                  <p:childTnLst>
                                    <p:set>
                                      <p:cBhvr>
                                        <p:cTn id="36" dur="1" fill="hold">
                                          <p:stCondLst>
                                            <p:cond delay="0"/>
                                          </p:stCondLst>
                                        </p:cTn>
                                        <p:tgtEl>
                                          <p:spTgt spid="45"/>
                                        </p:tgtEl>
                                        <p:attrNameLst>
                                          <p:attrName>style.visibility</p:attrName>
                                        </p:attrNameLst>
                                      </p:cBhvr>
                                      <p:to>
                                        <p:strVal val="visible"/>
                                      </p:to>
                                    </p:set>
                                    <p:anim calcmode="lin" valueType="num">
                                      <p:cBhvr>
                                        <p:cTn id="37" dur="500" decel="50000" fill="hold">
                                          <p:stCondLst>
                                            <p:cond delay="0"/>
                                          </p:stCondLst>
                                        </p:cTn>
                                        <p:tgtEl>
                                          <p:spTgt spid="45"/>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45"/>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45"/>
                                        </p:tgtEl>
                                        <p:attrNameLst>
                                          <p:attrName>ppt_w</p:attrName>
                                        </p:attrNameLst>
                                      </p:cBhvr>
                                      <p:tavLst>
                                        <p:tav tm="0">
                                          <p:val>
                                            <p:strVal val="#ppt_w*.05"/>
                                          </p:val>
                                        </p:tav>
                                        <p:tav tm="100000">
                                          <p:val>
                                            <p:strVal val="#ppt_w"/>
                                          </p:val>
                                        </p:tav>
                                      </p:tavLst>
                                    </p:anim>
                                    <p:anim calcmode="lin" valueType="num">
                                      <p:cBhvr>
                                        <p:cTn id="40" dur="1000" fill="hold"/>
                                        <p:tgtEl>
                                          <p:spTgt spid="45"/>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45"/>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45"/>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45"/>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45"/>
                                        </p:tgtEl>
                                      </p:cBhvr>
                                    </p:animEffect>
                                  </p:childTnLst>
                                </p:cTn>
                              </p:par>
                            </p:childTnLst>
                          </p:cTn>
                        </p:par>
                        <p:par>
                          <p:cTn id="45" fill="hold">
                            <p:stCondLst>
                              <p:cond delay="1000"/>
                            </p:stCondLst>
                            <p:childTnLst>
                              <p:par>
                                <p:cTn id="46" presetID="10" presetClass="entr" presetSubtype="0" fill="hold" grpId="0" nodeType="after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500"/>
                                        <p:tgtEl>
                                          <p:spTgt spid="36"/>
                                        </p:tgtEl>
                                      </p:cBhvr>
                                    </p:animEffect>
                                  </p:childTnLst>
                                </p:cTn>
                              </p:par>
                              <p:par>
                                <p:cTn id="49" presetID="27" presetClass="emph" presetSubtype="0" repeatCount="2000" fill="remove" grpId="2" nodeType="withEffect">
                                  <p:stCondLst>
                                    <p:cond delay="0"/>
                                  </p:stCondLst>
                                  <p:childTnLst>
                                    <p:animClr clrSpc="rgb" dir="cw">
                                      <p:cBhvr override="childStyle">
                                        <p:cTn id="50" dur="250" autoRev="1" fill="remove"/>
                                        <p:tgtEl>
                                          <p:spTgt spid="45"/>
                                        </p:tgtEl>
                                        <p:attrNameLst>
                                          <p:attrName>style.color</p:attrName>
                                        </p:attrNameLst>
                                      </p:cBhvr>
                                      <p:to>
                                        <a:srgbClr val="FF0000"/>
                                      </p:to>
                                    </p:animClr>
                                    <p:animClr clrSpc="rgb" dir="cw">
                                      <p:cBhvr>
                                        <p:cTn id="51" dur="250" autoRev="1" fill="remove"/>
                                        <p:tgtEl>
                                          <p:spTgt spid="45"/>
                                        </p:tgtEl>
                                        <p:attrNameLst>
                                          <p:attrName>fillcolor</p:attrName>
                                        </p:attrNameLst>
                                      </p:cBhvr>
                                      <p:to>
                                        <a:srgbClr val="FF0000"/>
                                      </p:to>
                                    </p:animClr>
                                    <p:set>
                                      <p:cBhvr>
                                        <p:cTn id="52" dur="250" autoRev="1" fill="remove"/>
                                        <p:tgtEl>
                                          <p:spTgt spid="45"/>
                                        </p:tgtEl>
                                        <p:attrNameLst>
                                          <p:attrName>fill.type</p:attrName>
                                        </p:attrNameLst>
                                      </p:cBhvr>
                                      <p:to>
                                        <p:strVal val="solid"/>
                                      </p:to>
                                    </p:set>
                                    <p:set>
                                      <p:cBhvr>
                                        <p:cTn id="53" dur="250" autoRev="1" fill="remove"/>
                                        <p:tgtEl>
                                          <p:spTgt spid="45"/>
                                        </p:tgtEl>
                                        <p:attrNameLst>
                                          <p:attrName>fill.on</p:attrName>
                                        </p:attrNameLst>
                                      </p:cBhvr>
                                      <p:to>
                                        <p:strVal val="true"/>
                                      </p:to>
                                    </p:set>
                                  </p:childTnLst>
                                </p:cTn>
                              </p:par>
                              <p:par>
                                <p:cTn id="54" presetID="32" presetClass="emph" presetSubtype="0" repeatCount="4000" fill="hold" grpId="3" nodeType="withEffect">
                                  <p:stCondLst>
                                    <p:cond delay="0"/>
                                  </p:stCondLst>
                                  <p:childTnLst>
                                    <p:animRot by="120000">
                                      <p:cBhvr>
                                        <p:cTn id="55" dur="100" fill="hold">
                                          <p:stCondLst>
                                            <p:cond delay="0"/>
                                          </p:stCondLst>
                                        </p:cTn>
                                        <p:tgtEl>
                                          <p:spTgt spid="45"/>
                                        </p:tgtEl>
                                        <p:attrNameLst>
                                          <p:attrName>r</p:attrName>
                                        </p:attrNameLst>
                                      </p:cBhvr>
                                    </p:animRot>
                                    <p:animRot by="-240000">
                                      <p:cBhvr>
                                        <p:cTn id="56" dur="200" fill="hold">
                                          <p:stCondLst>
                                            <p:cond delay="200"/>
                                          </p:stCondLst>
                                        </p:cTn>
                                        <p:tgtEl>
                                          <p:spTgt spid="45"/>
                                        </p:tgtEl>
                                        <p:attrNameLst>
                                          <p:attrName>r</p:attrName>
                                        </p:attrNameLst>
                                      </p:cBhvr>
                                    </p:animRot>
                                    <p:animRot by="240000">
                                      <p:cBhvr>
                                        <p:cTn id="57" dur="200" fill="hold">
                                          <p:stCondLst>
                                            <p:cond delay="400"/>
                                          </p:stCondLst>
                                        </p:cTn>
                                        <p:tgtEl>
                                          <p:spTgt spid="45"/>
                                        </p:tgtEl>
                                        <p:attrNameLst>
                                          <p:attrName>r</p:attrName>
                                        </p:attrNameLst>
                                      </p:cBhvr>
                                    </p:animRot>
                                    <p:animRot by="-240000">
                                      <p:cBhvr>
                                        <p:cTn id="58" dur="200" fill="hold">
                                          <p:stCondLst>
                                            <p:cond delay="600"/>
                                          </p:stCondLst>
                                        </p:cTn>
                                        <p:tgtEl>
                                          <p:spTgt spid="45"/>
                                        </p:tgtEl>
                                        <p:attrNameLst>
                                          <p:attrName>r</p:attrName>
                                        </p:attrNameLst>
                                      </p:cBhvr>
                                    </p:animRot>
                                    <p:animRot by="120000">
                                      <p:cBhvr>
                                        <p:cTn id="59" dur="200" fill="hold">
                                          <p:stCondLst>
                                            <p:cond delay="800"/>
                                          </p:stCondLst>
                                        </p:cTn>
                                        <p:tgtEl>
                                          <p:spTgt spid="45"/>
                                        </p:tgtEl>
                                        <p:attrNameLst>
                                          <p:attrName>r</p:attrName>
                                        </p:attrNameLst>
                                      </p:cBhvr>
                                    </p:animRot>
                                  </p:childTnLst>
                                </p:cTn>
                              </p:par>
                              <p:par>
                                <p:cTn id="60" presetID="10" presetClass="entr" presetSubtype="0" fill="hold" grpId="0" nodeType="withEffect">
                                  <p:stCondLst>
                                    <p:cond delay="1000"/>
                                  </p:stCondLst>
                                  <p:childTnLst>
                                    <p:set>
                                      <p:cBhvr>
                                        <p:cTn id="61" dur="1" fill="hold">
                                          <p:stCondLst>
                                            <p:cond delay="0"/>
                                          </p:stCondLst>
                                        </p:cTn>
                                        <p:tgtEl>
                                          <p:spTgt spid="38"/>
                                        </p:tgtEl>
                                        <p:attrNameLst>
                                          <p:attrName>style.visibility</p:attrName>
                                        </p:attrNameLst>
                                      </p:cBhvr>
                                      <p:to>
                                        <p:strVal val="visible"/>
                                      </p:to>
                                    </p:set>
                                    <p:animEffect transition="in" filter="fade">
                                      <p:cBhvr>
                                        <p:cTn id="62" dur="500"/>
                                        <p:tgtEl>
                                          <p:spTgt spid="38"/>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2" fill="hold" grpId="0" nodeType="click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wipe(right)">
                                      <p:cBhvr>
                                        <p:cTn id="67" dur="500"/>
                                        <p:tgtEl>
                                          <p:spTgt spid="26"/>
                                        </p:tgtEl>
                                      </p:cBhvr>
                                    </p:animEffect>
                                  </p:childTnLst>
                                </p:cTn>
                              </p:par>
                            </p:childTnLst>
                          </p:cTn>
                        </p:par>
                        <p:par>
                          <p:cTn id="68" fill="hold">
                            <p:stCondLst>
                              <p:cond delay="500"/>
                            </p:stCondLst>
                            <p:childTnLst>
                              <p:par>
                                <p:cTn id="69" presetID="22" presetClass="entr" presetSubtype="2" fill="hold" grpId="0" nodeType="afterEffect">
                                  <p:stCondLst>
                                    <p:cond delay="0"/>
                                  </p:stCondLst>
                                  <p:childTnLst>
                                    <p:set>
                                      <p:cBhvr>
                                        <p:cTn id="70" dur="1" fill="hold">
                                          <p:stCondLst>
                                            <p:cond delay="0"/>
                                          </p:stCondLst>
                                        </p:cTn>
                                        <p:tgtEl>
                                          <p:spTgt spid="47"/>
                                        </p:tgtEl>
                                        <p:attrNameLst>
                                          <p:attrName>style.visibility</p:attrName>
                                        </p:attrNameLst>
                                      </p:cBhvr>
                                      <p:to>
                                        <p:strVal val="visible"/>
                                      </p:to>
                                    </p:set>
                                    <p:animEffect transition="in" filter="wipe(right)">
                                      <p:cBhvr>
                                        <p:cTn id="71" dur="500"/>
                                        <p:tgtEl>
                                          <p:spTgt spid="47"/>
                                        </p:tgtEl>
                                      </p:cBhvr>
                                    </p:animEffect>
                                  </p:childTnLst>
                                </p:cTn>
                              </p:par>
                            </p:childTnLst>
                          </p:cTn>
                        </p:par>
                        <p:par>
                          <p:cTn id="72" fill="hold">
                            <p:stCondLst>
                              <p:cond delay="1000"/>
                            </p:stCondLst>
                            <p:childTnLst>
                              <p:par>
                                <p:cTn id="73" presetID="10" presetClass="entr" presetSubtype="0" fill="hold" grpId="0" nodeType="afterEffect">
                                  <p:stCondLst>
                                    <p:cond delay="0"/>
                                  </p:stCondLst>
                                  <p:childTnLst>
                                    <p:set>
                                      <p:cBhvr>
                                        <p:cTn id="74" dur="1" fill="hold">
                                          <p:stCondLst>
                                            <p:cond delay="0"/>
                                          </p:stCondLst>
                                        </p:cTn>
                                        <p:tgtEl>
                                          <p:spTgt spid="39"/>
                                        </p:tgtEl>
                                        <p:attrNameLst>
                                          <p:attrName>style.visibility</p:attrName>
                                        </p:attrNameLst>
                                      </p:cBhvr>
                                      <p:to>
                                        <p:strVal val="visible"/>
                                      </p:to>
                                    </p:set>
                                    <p:animEffect transition="in" filter="fade">
                                      <p:cBhvr>
                                        <p:cTn id="75" dur="500"/>
                                        <p:tgtEl>
                                          <p:spTgt spid="39"/>
                                        </p:tgtEl>
                                      </p:cBhvr>
                                    </p:animEffect>
                                  </p:childTnLst>
                                </p:cTn>
                              </p:par>
                            </p:childTnLst>
                          </p:cTn>
                        </p:par>
                        <p:par>
                          <p:cTn id="76" fill="hold">
                            <p:stCondLst>
                              <p:cond delay="1500"/>
                            </p:stCondLst>
                            <p:childTnLst>
                              <p:par>
                                <p:cTn id="77" presetID="22" presetClass="entr" presetSubtype="8" fill="hold" grpId="0" nodeType="afterEffect">
                                  <p:stCondLst>
                                    <p:cond delay="0"/>
                                  </p:stCondLst>
                                  <p:childTnLst>
                                    <p:set>
                                      <p:cBhvr>
                                        <p:cTn id="78" dur="1" fill="hold">
                                          <p:stCondLst>
                                            <p:cond delay="0"/>
                                          </p:stCondLst>
                                        </p:cTn>
                                        <p:tgtEl>
                                          <p:spTgt spid="27"/>
                                        </p:tgtEl>
                                        <p:attrNameLst>
                                          <p:attrName>style.visibility</p:attrName>
                                        </p:attrNameLst>
                                      </p:cBhvr>
                                      <p:to>
                                        <p:strVal val="visible"/>
                                      </p:to>
                                    </p:set>
                                    <p:animEffect transition="in" filter="wipe(left)">
                                      <p:cBhvr>
                                        <p:cTn id="79" dur="500"/>
                                        <p:tgtEl>
                                          <p:spTgt spid="27"/>
                                        </p:tgtEl>
                                      </p:cBhvr>
                                    </p:animEffect>
                                  </p:childTnLst>
                                </p:cTn>
                              </p:par>
                            </p:childTnLst>
                          </p:cTn>
                        </p:par>
                        <p:par>
                          <p:cTn id="80" fill="hold">
                            <p:stCondLst>
                              <p:cond delay="2000"/>
                            </p:stCondLst>
                            <p:childTnLst>
                              <p:par>
                                <p:cTn id="81" presetID="22" presetClass="entr" presetSubtype="8" fill="hold" grpId="0" nodeType="afterEffect">
                                  <p:stCondLst>
                                    <p:cond delay="0"/>
                                  </p:stCondLst>
                                  <p:childTnLst>
                                    <p:set>
                                      <p:cBhvr>
                                        <p:cTn id="82" dur="1" fill="hold">
                                          <p:stCondLst>
                                            <p:cond delay="0"/>
                                          </p:stCondLst>
                                        </p:cTn>
                                        <p:tgtEl>
                                          <p:spTgt spid="48"/>
                                        </p:tgtEl>
                                        <p:attrNameLst>
                                          <p:attrName>style.visibility</p:attrName>
                                        </p:attrNameLst>
                                      </p:cBhvr>
                                      <p:to>
                                        <p:strVal val="visible"/>
                                      </p:to>
                                    </p:set>
                                    <p:animEffect transition="in" filter="wipe(left)">
                                      <p:cBhvr>
                                        <p:cTn id="83" dur="500"/>
                                        <p:tgtEl>
                                          <p:spTgt spid="48"/>
                                        </p:tgtEl>
                                      </p:cBhvr>
                                    </p:animEffect>
                                  </p:childTnLst>
                                </p:cTn>
                              </p:par>
                            </p:childTnLst>
                          </p:cTn>
                        </p:par>
                        <p:par>
                          <p:cTn id="84" fill="hold">
                            <p:stCondLst>
                              <p:cond delay="2500"/>
                            </p:stCondLst>
                            <p:childTnLst>
                              <p:par>
                                <p:cTn id="85" presetID="10" presetClass="entr" presetSubtype="0" fill="hold" grpId="0" nodeType="afterEffect">
                                  <p:stCondLst>
                                    <p:cond delay="0"/>
                                  </p:stCondLst>
                                  <p:childTnLst>
                                    <p:set>
                                      <p:cBhvr>
                                        <p:cTn id="86" dur="1" fill="hold">
                                          <p:stCondLst>
                                            <p:cond delay="0"/>
                                          </p:stCondLst>
                                        </p:cTn>
                                        <p:tgtEl>
                                          <p:spTgt spid="40"/>
                                        </p:tgtEl>
                                        <p:attrNameLst>
                                          <p:attrName>style.visibility</p:attrName>
                                        </p:attrNameLst>
                                      </p:cBhvr>
                                      <p:to>
                                        <p:strVal val="visible"/>
                                      </p:to>
                                    </p:set>
                                    <p:animEffect transition="in" filter="fade">
                                      <p:cBhvr>
                                        <p:cTn id="87" dur="500"/>
                                        <p:tgtEl>
                                          <p:spTgt spid="40"/>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nodeType="clickEffect">
                                  <p:stCondLst>
                                    <p:cond delay="0"/>
                                  </p:stCondLst>
                                  <p:childTnLst>
                                    <p:set>
                                      <p:cBhvr>
                                        <p:cTn id="91" dur="1" fill="hold">
                                          <p:stCondLst>
                                            <p:cond delay="0"/>
                                          </p:stCondLst>
                                        </p:cTn>
                                        <p:tgtEl>
                                          <p:spTgt spid="28"/>
                                        </p:tgtEl>
                                        <p:attrNameLst>
                                          <p:attrName>style.visibility</p:attrName>
                                        </p:attrNameLst>
                                      </p:cBhvr>
                                      <p:to>
                                        <p:strVal val="visible"/>
                                      </p:to>
                                    </p:set>
                                    <p:animEffect transition="in" filter="wipe(down)">
                                      <p:cBhvr>
                                        <p:cTn id="92" dur="500"/>
                                        <p:tgtEl>
                                          <p:spTgt spid="28"/>
                                        </p:tgtEl>
                                      </p:cBhvr>
                                    </p:animEffect>
                                  </p:childTnLst>
                                </p:cTn>
                              </p:par>
                            </p:childTnLst>
                          </p:cTn>
                        </p:par>
                        <p:par>
                          <p:cTn id="93" fill="hold">
                            <p:stCondLst>
                              <p:cond delay="500"/>
                            </p:stCondLst>
                            <p:childTnLst>
                              <p:par>
                                <p:cTn id="94" presetID="22" presetClass="entr" presetSubtype="4" fill="hold" grpId="0" nodeType="afterEffect">
                                  <p:stCondLst>
                                    <p:cond delay="0"/>
                                  </p:stCondLst>
                                  <p:childTnLst>
                                    <p:set>
                                      <p:cBhvr>
                                        <p:cTn id="95" dur="1" fill="hold">
                                          <p:stCondLst>
                                            <p:cond delay="0"/>
                                          </p:stCondLst>
                                        </p:cTn>
                                        <p:tgtEl>
                                          <p:spTgt spid="50"/>
                                        </p:tgtEl>
                                        <p:attrNameLst>
                                          <p:attrName>style.visibility</p:attrName>
                                        </p:attrNameLst>
                                      </p:cBhvr>
                                      <p:to>
                                        <p:strVal val="visible"/>
                                      </p:to>
                                    </p:set>
                                    <p:animEffect transition="in" filter="wipe(down)">
                                      <p:cBhvr>
                                        <p:cTn id="96" dur="500"/>
                                        <p:tgtEl>
                                          <p:spTgt spid="50"/>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xit" presetSubtype="0" fill="hold" nodeType="clickEffect">
                                  <p:stCondLst>
                                    <p:cond delay="0"/>
                                  </p:stCondLst>
                                  <p:childTnLst>
                                    <p:animEffect transition="out" filter="fade">
                                      <p:cBhvr>
                                        <p:cTn id="100" dur="500"/>
                                        <p:tgtEl>
                                          <p:spTgt spid="25"/>
                                        </p:tgtEl>
                                      </p:cBhvr>
                                    </p:animEffect>
                                    <p:set>
                                      <p:cBhvr>
                                        <p:cTn id="101" dur="1" fill="hold">
                                          <p:stCondLst>
                                            <p:cond delay="499"/>
                                          </p:stCondLst>
                                        </p:cTn>
                                        <p:tgtEl>
                                          <p:spTgt spid="25"/>
                                        </p:tgtEl>
                                        <p:attrNameLst>
                                          <p:attrName>style.visibility</p:attrName>
                                        </p:attrNameLst>
                                      </p:cBhvr>
                                      <p:to>
                                        <p:strVal val="hidden"/>
                                      </p:to>
                                    </p:set>
                                  </p:childTnLst>
                                </p:cTn>
                              </p:par>
                              <p:par>
                                <p:cTn id="102" presetID="10" presetClass="exit" presetSubtype="0" fill="hold" grpId="1" nodeType="withEffect">
                                  <p:stCondLst>
                                    <p:cond delay="0"/>
                                  </p:stCondLst>
                                  <p:childTnLst>
                                    <p:animEffect transition="out" filter="fade">
                                      <p:cBhvr>
                                        <p:cTn id="103" dur="500"/>
                                        <p:tgtEl>
                                          <p:spTgt spid="26"/>
                                        </p:tgtEl>
                                      </p:cBhvr>
                                    </p:animEffect>
                                    <p:set>
                                      <p:cBhvr>
                                        <p:cTn id="104" dur="1" fill="hold">
                                          <p:stCondLst>
                                            <p:cond delay="499"/>
                                          </p:stCondLst>
                                        </p:cTn>
                                        <p:tgtEl>
                                          <p:spTgt spid="26"/>
                                        </p:tgtEl>
                                        <p:attrNameLst>
                                          <p:attrName>style.visibility</p:attrName>
                                        </p:attrNameLst>
                                      </p:cBhvr>
                                      <p:to>
                                        <p:strVal val="hidden"/>
                                      </p:to>
                                    </p:set>
                                  </p:childTnLst>
                                </p:cTn>
                              </p:par>
                              <p:par>
                                <p:cTn id="105" presetID="10" presetClass="exit" presetSubtype="0" fill="hold" grpId="1" nodeType="withEffect">
                                  <p:stCondLst>
                                    <p:cond delay="0"/>
                                  </p:stCondLst>
                                  <p:childTnLst>
                                    <p:animEffect transition="out" filter="fade">
                                      <p:cBhvr>
                                        <p:cTn id="106" dur="500"/>
                                        <p:tgtEl>
                                          <p:spTgt spid="27"/>
                                        </p:tgtEl>
                                      </p:cBhvr>
                                    </p:animEffect>
                                    <p:set>
                                      <p:cBhvr>
                                        <p:cTn id="107" dur="1" fill="hold">
                                          <p:stCondLst>
                                            <p:cond delay="499"/>
                                          </p:stCondLst>
                                        </p:cTn>
                                        <p:tgtEl>
                                          <p:spTgt spid="27"/>
                                        </p:tgtEl>
                                        <p:attrNameLst>
                                          <p:attrName>style.visibility</p:attrName>
                                        </p:attrNameLst>
                                      </p:cBhvr>
                                      <p:to>
                                        <p:strVal val="hidden"/>
                                      </p:to>
                                    </p:set>
                                  </p:childTnLst>
                                </p:cTn>
                              </p:par>
                              <p:par>
                                <p:cTn id="108" presetID="10" presetClass="exit" presetSubtype="0" fill="hold" nodeType="withEffect">
                                  <p:stCondLst>
                                    <p:cond delay="0"/>
                                  </p:stCondLst>
                                  <p:childTnLst>
                                    <p:animEffect transition="out" filter="fade">
                                      <p:cBhvr>
                                        <p:cTn id="109" dur="500"/>
                                        <p:tgtEl>
                                          <p:spTgt spid="28"/>
                                        </p:tgtEl>
                                      </p:cBhvr>
                                    </p:animEffect>
                                    <p:set>
                                      <p:cBhvr>
                                        <p:cTn id="110" dur="1" fill="hold">
                                          <p:stCondLst>
                                            <p:cond delay="499"/>
                                          </p:stCondLst>
                                        </p:cTn>
                                        <p:tgtEl>
                                          <p:spTgt spid="28"/>
                                        </p:tgtEl>
                                        <p:attrNameLst>
                                          <p:attrName>style.visibility</p:attrName>
                                        </p:attrNameLst>
                                      </p:cBhvr>
                                      <p:to>
                                        <p:strVal val="hidden"/>
                                      </p:to>
                                    </p:set>
                                  </p:childTnLst>
                                </p:cTn>
                              </p:par>
                              <p:par>
                                <p:cTn id="111" presetID="10" presetClass="exit" presetSubtype="0" fill="hold" grpId="1" nodeType="withEffect">
                                  <p:stCondLst>
                                    <p:cond delay="0"/>
                                  </p:stCondLst>
                                  <p:childTnLst>
                                    <p:animEffect transition="out" filter="fade">
                                      <p:cBhvr>
                                        <p:cTn id="112" dur="500"/>
                                        <p:tgtEl>
                                          <p:spTgt spid="39"/>
                                        </p:tgtEl>
                                      </p:cBhvr>
                                    </p:animEffect>
                                    <p:set>
                                      <p:cBhvr>
                                        <p:cTn id="113" dur="1" fill="hold">
                                          <p:stCondLst>
                                            <p:cond delay="499"/>
                                          </p:stCondLst>
                                        </p:cTn>
                                        <p:tgtEl>
                                          <p:spTgt spid="39"/>
                                        </p:tgtEl>
                                        <p:attrNameLst>
                                          <p:attrName>style.visibility</p:attrName>
                                        </p:attrNameLst>
                                      </p:cBhvr>
                                      <p:to>
                                        <p:strVal val="hidden"/>
                                      </p:to>
                                    </p:set>
                                  </p:childTnLst>
                                </p:cTn>
                              </p:par>
                              <p:par>
                                <p:cTn id="114" presetID="10" presetClass="exit" presetSubtype="0" fill="hold" grpId="1" nodeType="withEffect">
                                  <p:stCondLst>
                                    <p:cond delay="0"/>
                                  </p:stCondLst>
                                  <p:childTnLst>
                                    <p:animEffect transition="out" filter="fade">
                                      <p:cBhvr>
                                        <p:cTn id="115" dur="500"/>
                                        <p:tgtEl>
                                          <p:spTgt spid="40"/>
                                        </p:tgtEl>
                                      </p:cBhvr>
                                    </p:animEffect>
                                    <p:set>
                                      <p:cBhvr>
                                        <p:cTn id="116" dur="1" fill="hold">
                                          <p:stCondLst>
                                            <p:cond delay="499"/>
                                          </p:stCondLst>
                                        </p:cTn>
                                        <p:tgtEl>
                                          <p:spTgt spid="40"/>
                                        </p:tgtEl>
                                        <p:attrNameLst>
                                          <p:attrName>style.visibility</p:attrName>
                                        </p:attrNameLst>
                                      </p:cBhvr>
                                      <p:to>
                                        <p:strVal val="hidden"/>
                                      </p:to>
                                    </p:set>
                                  </p:childTnLst>
                                </p:cTn>
                              </p:par>
                              <p:par>
                                <p:cTn id="117" presetID="10" presetClass="exit" presetSubtype="0" fill="hold" grpId="1" nodeType="withEffect">
                                  <p:stCondLst>
                                    <p:cond delay="0"/>
                                  </p:stCondLst>
                                  <p:childTnLst>
                                    <p:animEffect transition="out" filter="fade">
                                      <p:cBhvr>
                                        <p:cTn id="118" dur="500"/>
                                        <p:tgtEl>
                                          <p:spTgt spid="41"/>
                                        </p:tgtEl>
                                      </p:cBhvr>
                                    </p:animEffect>
                                    <p:set>
                                      <p:cBhvr>
                                        <p:cTn id="119" dur="1" fill="hold">
                                          <p:stCondLst>
                                            <p:cond delay="499"/>
                                          </p:stCondLst>
                                        </p:cTn>
                                        <p:tgtEl>
                                          <p:spTgt spid="41"/>
                                        </p:tgtEl>
                                        <p:attrNameLst>
                                          <p:attrName>style.visibility</p:attrName>
                                        </p:attrNameLst>
                                      </p:cBhvr>
                                      <p:to>
                                        <p:strVal val="hidden"/>
                                      </p:to>
                                    </p:set>
                                  </p:childTnLst>
                                </p:cTn>
                              </p:par>
                              <p:par>
                                <p:cTn id="120" presetID="10" presetClass="exit" presetSubtype="0" fill="hold" grpId="1" nodeType="withEffect">
                                  <p:stCondLst>
                                    <p:cond delay="0"/>
                                  </p:stCondLst>
                                  <p:childTnLst>
                                    <p:animEffect transition="out" filter="fade">
                                      <p:cBhvr>
                                        <p:cTn id="121" dur="500"/>
                                        <p:tgtEl>
                                          <p:spTgt spid="42"/>
                                        </p:tgtEl>
                                      </p:cBhvr>
                                    </p:animEffect>
                                    <p:set>
                                      <p:cBhvr>
                                        <p:cTn id="122" dur="1" fill="hold">
                                          <p:stCondLst>
                                            <p:cond delay="499"/>
                                          </p:stCondLst>
                                        </p:cTn>
                                        <p:tgtEl>
                                          <p:spTgt spid="42"/>
                                        </p:tgtEl>
                                        <p:attrNameLst>
                                          <p:attrName>style.visibility</p:attrName>
                                        </p:attrNameLst>
                                      </p:cBhvr>
                                      <p:to>
                                        <p:strVal val="hidden"/>
                                      </p:to>
                                    </p:set>
                                  </p:childTnLst>
                                </p:cTn>
                              </p:par>
                              <p:par>
                                <p:cTn id="123" presetID="10" presetClass="exit" presetSubtype="0" fill="hold" grpId="1" nodeType="withEffect">
                                  <p:stCondLst>
                                    <p:cond delay="0"/>
                                  </p:stCondLst>
                                  <p:childTnLst>
                                    <p:animEffect transition="out" filter="fade">
                                      <p:cBhvr>
                                        <p:cTn id="124" dur="500"/>
                                        <p:tgtEl>
                                          <p:spTgt spid="43"/>
                                        </p:tgtEl>
                                      </p:cBhvr>
                                    </p:animEffect>
                                    <p:set>
                                      <p:cBhvr>
                                        <p:cTn id="125" dur="1" fill="hold">
                                          <p:stCondLst>
                                            <p:cond delay="499"/>
                                          </p:stCondLst>
                                        </p:cTn>
                                        <p:tgtEl>
                                          <p:spTgt spid="43"/>
                                        </p:tgtEl>
                                        <p:attrNameLst>
                                          <p:attrName>style.visibility</p:attrName>
                                        </p:attrNameLst>
                                      </p:cBhvr>
                                      <p:to>
                                        <p:strVal val="hidden"/>
                                      </p:to>
                                    </p:set>
                                  </p:childTnLst>
                                </p:cTn>
                              </p:par>
                              <p:par>
                                <p:cTn id="126" presetID="10" presetClass="exit" presetSubtype="0" fill="hold" grpId="1" nodeType="withEffect">
                                  <p:stCondLst>
                                    <p:cond delay="0"/>
                                  </p:stCondLst>
                                  <p:childTnLst>
                                    <p:animEffect transition="out" filter="fade">
                                      <p:cBhvr>
                                        <p:cTn id="127" dur="500"/>
                                        <p:tgtEl>
                                          <p:spTgt spid="44"/>
                                        </p:tgtEl>
                                      </p:cBhvr>
                                    </p:animEffect>
                                    <p:set>
                                      <p:cBhvr>
                                        <p:cTn id="128" dur="1" fill="hold">
                                          <p:stCondLst>
                                            <p:cond delay="499"/>
                                          </p:stCondLst>
                                        </p:cTn>
                                        <p:tgtEl>
                                          <p:spTgt spid="44"/>
                                        </p:tgtEl>
                                        <p:attrNameLst>
                                          <p:attrName>style.visibility</p:attrName>
                                        </p:attrNameLst>
                                      </p:cBhvr>
                                      <p:to>
                                        <p:strVal val="hidden"/>
                                      </p:to>
                                    </p:set>
                                  </p:childTnLst>
                                </p:cTn>
                              </p:par>
                              <p:par>
                                <p:cTn id="129" presetID="10" presetClass="exit" presetSubtype="0" fill="hold" grpId="1" nodeType="withEffect">
                                  <p:stCondLst>
                                    <p:cond delay="0"/>
                                  </p:stCondLst>
                                  <p:childTnLst>
                                    <p:animEffect transition="out" filter="fade">
                                      <p:cBhvr>
                                        <p:cTn id="130" dur="500"/>
                                        <p:tgtEl>
                                          <p:spTgt spid="46"/>
                                        </p:tgtEl>
                                      </p:cBhvr>
                                    </p:animEffect>
                                    <p:set>
                                      <p:cBhvr>
                                        <p:cTn id="131" dur="1" fill="hold">
                                          <p:stCondLst>
                                            <p:cond delay="499"/>
                                          </p:stCondLst>
                                        </p:cTn>
                                        <p:tgtEl>
                                          <p:spTgt spid="46"/>
                                        </p:tgtEl>
                                        <p:attrNameLst>
                                          <p:attrName>style.visibility</p:attrName>
                                        </p:attrNameLst>
                                      </p:cBhvr>
                                      <p:to>
                                        <p:strVal val="hidden"/>
                                      </p:to>
                                    </p:set>
                                  </p:childTnLst>
                                </p:cTn>
                              </p:par>
                              <p:par>
                                <p:cTn id="132" presetID="10" presetClass="exit" presetSubtype="0" fill="hold" grpId="1" nodeType="withEffect">
                                  <p:stCondLst>
                                    <p:cond delay="0"/>
                                  </p:stCondLst>
                                  <p:childTnLst>
                                    <p:animEffect transition="out" filter="fade">
                                      <p:cBhvr>
                                        <p:cTn id="133" dur="500"/>
                                        <p:tgtEl>
                                          <p:spTgt spid="45"/>
                                        </p:tgtEl>
                                      </p:cBhvr>
                                    </p:animEffect>
                                    <p:set>
                                      <p:cBhvr>
                                        <p:cTn id="134" dur="1" fill="hold">
                                          <p:stCondLst>
                                            <p:cond delay="499"/>
                                          </p:stCondLst>
                                        </p:cTn>
                                        <p:tgtEl>
                                          <p:spTgt spid="45"/>
                                        </p:tgtEl>
                                        <p:attrNameLst>
                                          <p:attrName>style.visibility</p:attrName>
                                        </p:attrNameLst>
                                      </p:cBhvr>
                                      <p:to>
                                        <p:strVal val="hidden"/>
                                      </p:to>
                                    </p:set>
                                  </p:childTnLst>
                                </p:cTn>
                              </p:par>
                              <p:par>
                                <p:cTn id="135" presetID="10" presetClass="exit" presetSubtype="0" fill="hold" grpId="1" nodeType="withEffect">
                                  <p:stCondLst>
                                    <p:cond delay="0"/>
                                  </p:stCondLst>
                                  <p:childTnLst>
                                    <p:animEffect transition="out" filter="fade">
                                      <p:cBhvr>
                                        <p:cTn id="136" dur="500"/>
                                        <p:tgtEl>
                                          <p:spTgt spid="36"/>
                                        </p:tgtEl>
                                      </p:cBhvr>
                                    </p:animEffect>
                                    <p:set>
                                      <p:cBhvr>
                                        <p:cTn id="137" dur="1" fill="hold">
                                          <p:stCondLst>
                                            <p:cond delay="499"/>
                                          </p:stCondLst>
                                        </p:cTn>
                                        <p:tgtEl>
                                          <p:spTgt spid="36"/>
                                        </p:tgtEl>
                                        <p:attrNameLst>
                                          <p:attrName>style.visibility</p:attrName>
                                        </p:attrNameLst>
                                      </p:cBhvr>
                                      <p:to>
                                        <p:strVal val="hidden"/>
                                      </p:to>
                                    </p:set>
                                  </p:childTnLst>
                                </p:cTn>
                              </p:par>
                              <p:par>
                                <p:cTn id="138" presetID="10" presetClass="exit" presetSubtype="0" fill="hold" grpId="1" nodeType="withEffect">
                                  <p:stCondLst>
                                    <p:cond delay="0"/>
                                  </p:stCondLst>
                                  <p:childTnLst>
                                    <p:animEffect transition="out" filter="fade">
                                      <p:cBhvr>
                                        <p:cTn id="139" dur="500"/>
                                        <p:tgtEl>
                                          <p:spTgt spid="38"/>
                                        </p:tgtEl>
                                      </p:cBhvr>
                                    </p:animEffect>
                                    <p:set>
                                      <p:cBhvr>
                                        <p:cTn id="140" dur="1" fill="hold">
                                          <p:stCondLst>
                                            <p:cond delay="499"/>
                                          </p:stCondLst>
                                        </p:cTn>
                                        <p:tgtEl>
                                          <p:spTgt spid="38"/>
                                        </p:tgtEl>
                                        <p:attrNameLst>
                                          <p:attrName>style.visibility</p:attrName>
                                        </p:attrNameLst>
                                      </p:cBhvr>
                                      <p:to>
                                        <p:strVal val="hidden"/>
                                      </p:to>
                                    </p:set>
                                  </p:childTnLst>
                                </p:cTn>
                              </p:par>
                              <p:par>
                                <p:cTn id="141" presetID="10" presetClass="exit" presetSubtype="0" fill="hold" grpId="1" nodeType="withEffect">
                                  <p:stCondLst>
                                    <p:cond delay="0"/>
                                  </p:stCondLst>
                                  <p:childTnLst>
                                    <p:animEffect transition="out" filter="fade">
                                      <p:cBhvr>
                                        <p:cTn id="142" dur="500"/>
                                        <p:tgtEl>
                                          <p:spTgt spid="16"/>
                                        </p:tgtEl>
                                      </p:cBhvr>
                                    </p:animEffect>
                                    <p:set>
                                      <p:cBhvr>
                                        <p:cTn id="143" dur="1" fill="hold">
                                          <p:stCondLst>
                                            <p:cond delay="499"/>
                                          </p:stCondLst>
                                        </p:cTn>
                                        <p:tgtEl>
                                          <p:spTgt spid="16"/>
                                        </p:tgtEl>
                                        <p:attrNameLst>
                                          <p:attrName>style.visibility</p:attrName>
                                        </p:attrNameLst>
                                      </p:cBhvr>
                                      <p:to>
                                        <p:strVal val="hidden"/>
                                      </p:to>
                                    </p:set>
                                  </p:childTnLst>
                                </p:cTn>
                              </p:par>
                              <p:par>
                                <p:cTn id="144" presetID="10" presetClass="exit" presetSubtype="0" fill="hold" grpId="1" nodeType="withEffect">
                                  <p:stCondLst>
                                    <p:cond delay="0"/>
                                  </p:stCondLst>
                                  <p:childTnLst>
                                    <p:animEffect transition="out" filter="fade">
                                      <p:cBhvr>
                                        <p:cTn id="145" dur="500"/>
                                        <p:tgtEl>
                                          <p:spTgt spid="47"/>
                                        </p:tgtEl>
                                      </p:cBhvr>
                                    </p:animEffect>
                                    <p:set>
                                      <p:cBhvr>
                                        <p:cTn id="146" dur="1" fill="hold">
                                          <p:stCondLst>
                                            <p:cond delay="499"/>
                                          </p:stCondLst>
                                        </p:cTn>
                                        <p:tgtEl>
                                          <p:spTgt spid="47"/>
                                        </p:tgtEl>
                                        <p:attrNameLst>
                                          <p:attrName>style.visibility</p:attrName>
                                        </p:attrNameLst>
                                      </p:cBhvr>
                                      <p:to>
                                        <p:strVal val="hidden"/>
                                      </p:to>
                                    </p:set>
                                  </p:childTnLst>
                                </p:cTn>
                              </p:par>
                              <p:par>
                                <p:cTn id="147" presetID="10" presetClass="exit" presetSubtype="0" fill="hold" grpId="1" nodeType="withEffect">
                                  <p:stCondLst>
                                    <p:cond delay="0"/>
                                  </p:stCondLst>
                                  <p:childTnLst>
                                    <p:animEffect transition="out" filter="fade">
                                      <p:cBhvr>
                                        <p:cTn id="148" dur="500"/>
                                        <p:tgtEl>
                                          <p:spTgt spid="48"/>
                                        </p:tgtEl>
                                      </p:cBhvr>
                                    </p:animEffect>
                                    <p:set>
                                      <p:cBhvr>
                                        <p:cTn id="149" dur="1" fill="hold">
                                          <p:stCondLst>
                                            <p:cond delay="499"/>
                                          </p:stCondLst>
                                        </p:cTn>
                                        <p:tgtEl>
                                          <p:spTgt spid="48"/>
                                        </p:tgtEl>
                                        <p:attrNameLst>
                                          <p:attrName>style.visibility</p:attrName>
                                        </p:attrNameLst>
                                      </p:cBhvr>
                                      <p:to>
                                        <p:strVal val="hidden"/>
                                      </p:to>
                                    </p:set>
                                  </p:childTnLst>
                                </p:cTn>
                              </p:par>
                              <p:par>
                                <p:cTn id="150" presetID="10" presetClass="exit" presetSubtype="0" fill="hold" grpId="1" nodeType="withEffect">
                                  <p:stCondLst>
                                    <p:cond delay="0"/>
                                  </p:stCondLst>
                                  <p:childTnLst>
                                    <p:animEffect transition="out" filter="fade">
                                      <p:cBhvr>
                                        <p:cTn id="151" dur="500"/>
                                        <p:tgtEl>
                                          <p:spTgt spid="50"/>
                                        </p:tgtEl>
                                      </p:cBhvr>
                                    </p:animEffect>
                                    <p:set>
                                      <p:cBhvr>
                                        <p:cTn id="152" dur="1" fill="hold">
                                          <p:stCondLst>
                                            <p:cond delay="499"/>
                                          </p:stCondLst>
                                        </p:cTn>
                                        <p:tgtEl>
                                          <p:spTgt spid="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6" grpId="1" animBg="1"/>
      <p:bldP spid="27" grpId="0" animBg="1"/>
      <p:bldP spid="27" grpId="1" animBg="1"/>
      <p:bldP spid="36" grpId="0"/>
      <p:bldP spid="36" grpId="1"/>
      <p:bldP spid="38" grpId="0"/>
      <p:bldP spid="38" grpId="1"/>
      <p:bldP spid="39" grpId="0"/>
      <p:bldP spid="39" grpId="1"/>
      <p:bldP spid="40" grpId="0"/>
      <p:bldP spid="40" grpId="1"/>
      <p:bldP spid="41" grpId="0"/>
      <p:bldP spid="41" grpId="1"/>
      <p:bldP spid="42" grpId="0"/>
      <p:bldP spid="42" grpId="1"/>
      <p:bldP spid="43" grpId="0"/>
      <p:bldP spid="43" grpId="1"/>
      <p:bldP spid="44" grpId="0"/>
      <p:bldP spid="44" grpId="1"/>
      <p:bldP spid="46" grpId="0"/>
      <p:bldP spid="46" grpId="1"/>
      <p:bldP spid="16" grpId="0" animBg="1"/>
      <p:bldP spid="16" grpId="1" animBg="1"/>
      <p:bldP spid="47" grpId="0" animBg="1"/>
      <p:bldP spid="47" grpId="1" animBg="1"/>
      <p:bldP spid="48" grpId="0" animBg="1"/>
      <p:bldP spid="48" grpId="1" animBg="1"/>
      <p:bldP spid="50" grpId="0" animBg="1"/>
      <p:bldP spid="50" grpId="1" animBg="1"/>
      <p:bldP spid="45" grpId="0" animBg="1"/>
      <p:bldP spid="45" grpId="1" animBg="1"/>
      <p:bldP spid="45" grpId="2" animBg="1"/>
      <p:bldP spid="45" grpId="3"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473695" cy="707886"/>
          </a:xfrm>
          <a:prstGeom prst="rect">
            <a:avLst/>
          </a:prstGeom>
          <a:noFill/>
        </p:spPr>
        <p:txBody>
          <a:bodyPr wrap="square" rtlCol="0">
            <a:spAutoFit/>
          </a:bodyPr>
          <a:lstStyle/>
          <a:p>
            <a:r>
              <a:rPr lang="en-US" sz="4000" dirty="0" smtClean="0">
                <a:latin typeface="vtks distress" panose="02000000000000000000" pitchFamily="2" charset="0"/>
              </a:rPr>
              <a:t>12</a:t>
            </a:r>
            <a:r>
              <a:rPr lang="en-US" sz="4000" dirty="0" smtClean="0">
                <a:latin typeface="Aaron" panose="02020900000000000000" pitchFamily="18" charset="0"/>
              </a:rPr>
              <a:t>.</a:t>
            </a:r>
            <a:r>
              <a:rPr lang="en-US" sz="4000" dirty="0" smtClean="0">
                <a:latin typeface="vtks distress" panose="02000000000000000000" pitchFamily="2" charset="0"/>
              </a:rPr>
              <a:t>7</a:t>
            </a:r>
            <a:r>
              <a:rPr lang="en-US" sz="4000" dirty="0" smtClean="0">
                <a:latin typeface="Aaron" panose="02020900000000000000" pitchFamily="18" charset="0"/>
              </a:rPr>
              <a:t>-</a:t>
            </a:r>
            <a:r>
              <a:rPr lang="en-US" sz="4000" dirty="0" smtClean="0">
                <a:latin typeface="vtks distress" panose="02000000000000000000" pitchFamily="2" charset="0"/>
              </a:rPr>
              <a:t>11</a:t>
            </a:r>
            <a:endParaRPr lang="en-US" sz="4000" dirty="0">
              <a:latin typeface="vtks distress" panose="02000000000000000000" pitchFamily="2" charset="0"/>
            </a:endParaRPr>
          </a:p>
        </p:txBody>
      </p:sp>
      <p:sp>
        <p:nvSpPr>
          <p:cNvPr id="2" name="TextBox 1"/>
          <p:cNvSpPr txBox="1"/>
          <p:nvPr/>
        </p:nvSpPr>
        <p:spPr>
          <a:xfrm>
            <a:off x="494453" y="513687"/>
            <a:ext cx="2383820" cy="523220"/>
          </a:xfrm>
          <a:prstGeom prst="rect">
            <a:avLst/>
          </a:prstGeom>
          <a:noFill/>
        </p:spPr>
        <p:txBody>
          <a:bodyPr wrap="square" rtlCol="0">
            <a:spAutoFit/>
          </a:bodyPr>
          <a:lstStyle/>
          <a:p>
            <a:r>
              <a:rPr lang="en-US" sz="2800" dirty="0" smtClean="0">
                <a:latin typeface="GreeceBlack" panose="020B0600000000000000" pitchFamily="34" charset="0"/>
              </a:rPr>
              <a:t>Rom. 12</a:t>
            </a:r>
            <a:endParaRPr lang="en-US" sz="2800" dirty="0">
              <a:solidFill>
                <a:schemeClr val="accent2">
                  <a:lumMod val="50000"/>
                </a:schemeClr>
              </a:solidFill>
              <a:latin typeface="GreeceBlack" panose="020B0600000000000000" pitchFamily="34" charset="0"/>
            </a:endParaRPr>
          </a:p>
        </p:txBody>
      </p:sp>
      <p:sp>
        <p:nvSpPr>
          <p:cNvPr id="22" name="TextBox 21"/>
          <p:cNvSpPr txBox="1"/>
          <p:nvPr/>
        </p:nvSpPr>
        <p:spPr>
          <a:xfrm>
            <a:off x="2514600" y="502797"/>
            <a:ext cx="2383820" cy="523220"/>
          </a:xfrm>
          <a:prstGeom prst="rect">
            <a:avLst/>
          </a:prstGeom>
          <a:noFill/>
        </p:spPr>
        <p:txBody>
          <a:bodyPr wrap="square" rtlCol="0">
            <a:spAutoFit/>
          </a:bodyPr>
          <a:lstStyle/>
          <a:p>
            <a:r>
              <a:rPr lang="en-US" sz="2800" dirty="0" smtClean="0">
                <a:latin typeface="GreeceBlack" panose="020B0600000000000000" pitchFamily="34" charset="0"/>
              </a:rPr>
              <a:t>1 cor. 12</a:t>
            </a:r>
            <a:endParaRPr lang="en-US" sz="2800" dirty="0">
              <a:solidFill>
                <a:schemeClr val="accent2">
                  <a:lumMod val="50000"/>
                </a:schemeClr>
              </a:solidFill>
              <a:latin typeface="GreeceBlack" panose="020B0600000000000000" pitchFamily="34" charset="0"/>
            </a:endParaRPr>
          </a:p>
        </p:txBody>
      </p:sp>
      <p:sp>
        <p:nvSpPr>
          <p:cNvPr id="23" name="TextBox 22"/>
          <p:cNvSpPr txBox="1"/>
          <p:nvPr/>
        </p:nvSpPr>
        <p:spPr>
          <a:xfrm>
            <a:off x="4876800" y="511632"/>
            <a:ext cx="2167109" cy="523220"/>
          </a:xfrm>
          <a:prstGeom prst="rect">
            <a:avLst/>
          </a:prstGeom>
          <a:noFill/>
        </p:spPr>
        <p:txBody>
          <a:bodyPr wrap="square" rtlCol="0">
            <a:spAutoFit/>
          </a:bodyPr>
          <a:lstStyle/>
          <a:p>
            <a:r>
              <a:rPr lang="en-US" sz="2800" dirty="0" smtClean="0">
                <a:latin typeface="GreeceBlack" panose="020B0600000000000000" pitchFamily="34" charset="0"/>
              </a:rPr>
              <a:t>Eph. 4</a:t>
            </a:r>
            <a:endParaRPr lang="en-US" sz="2800" dirty="0">
              <a:solidFill>
                <a:schemeClr val="accent2">
                  <a:lumMod val="50000"/>
                </a:schemeClr>
              </a:solidFill>
              <a:latin typeface="GreeceBlack" panose="020B0600000000000000" pitchFamily="34" charset="0"/>
            </a:endParaRPr>
          </a:p>
        </p:txBody>
      </p:sp>
      <p:sp>
        <p:nvSpPr>
          <p:cNvPr id="24" name="TextBox 23"/>
          <p:cNvSpPr txBox="1"/>
          <p:nvPr/>
        </p:nvSpPr>
        <p:spPr>
          <a:xfrm>
            <a:off x="6824491" y="500742"/>
            <a:ext cx="2167109" cy="523220"/>
          </a:xfrm>
          <a:prstGeom prst="rect">
            <a:avLst/>
          </a:prstGeom>
          <a:noFill/>
        </p:spPr>
        <p:txBody>
          <a:bodyPr wrap="square" rtlCol="0">
            <a:spAutoFit/>
          </a:bodyPr>
          <a:lstStyle/>
          <a:p>
            <a:r>
              <a:rPr lang="en-US" sz="2800" dirty="0" smtClean="0">
                <a:latin typeface="GreeceBlack" panose="020B0600000000000000" pitchFamily="34" charset="0"/>
              </a:rPr>
              <a:t>1 Pet. 4</a:t>
            </a:r>
            <a:endParaRPr lang="en-US" sz="2800" dirty="0">
              <a:solidFill>
                <a:schemeClr val="accent2">
                  <a:lumMod val="50000"/>
                </a:schemeClr>
              </a:solidFill>
              <a:latin typeface="GreeceBlack" panose="020B0600000000000000" pitchFamily="34" charset="0"/>
            </a:endParaRPr>
          </a:p>
        </p:txBody>
      </p:sp>
      <p:sp>
        <p:nvSpPr>
          <p:cNvPr id="25" name="TextBox 24"/>
          <p:cNvSpPr txBox="1"/>
          <p:nvPr/>
        </p:nvSpPr>
        <p:spPr>
          <a:xfrm>
            <a:off x="489855" y="924580"/>
            <a:ext cx="2546255" cy="430887"/>
          </a:xfrm>
          <a:prstGeom prst="rect">
            <a:avLst/>
          </a:prstGeom>
          <a:noFill/>
        </p:spPr>
        <p:txBody>
          <a:bodyPr wrap="square" rtlCol="0">
            <a:spAutoFit/>
          </a:bodyPr>
          <a:lstStyle/>
          <a:p>
            <a:r>
              <a:rPr lang="en-US" sz="2200" dirty="0" smtClean="0">
                <a:latin typeface="GreeceBlack" panose="020B0600000000000000" pitchFamily="34" charset="0"/>
              </a:rPr>
              <a:t>Prophecy</a:t>
            </a:r>
            <a:endParaRPr lang="en-US" sz="2200" dirty="0">
              <a:solidFill>
                <a:schemeClr val="accent2">
                  <a:lumMod val="50000"/>
                </a:schemeClr>
              </a:solidFill>
              <a:latin typeface="GreeceBlack" panose="020B0600000000000000" pitchFamily="34" charset="0"/>
            </a:endParaRPr>
          </a:p>
        </p:txBody>
      </p:sp>
      <p:sp>
        <p:nvSpPr>
          <p:cNvPr id="26" name="TextBox 25"/>
          <p:cNvSpPr txBox="1"/>
          <p:nvPr/>
        </p:nvSpPr>
        <p:spPr>
          <a:xfrm>
            <a:off x="485257" y="1281043"/>
            <a:ext cx="2546255" cy="430887"/>
          </a:xfrm>
          <a:prstGeom prst="rect">
            <a:avLst/>
          </a:prstGeom>
          <a:noFill/>
        </p:spPr>
        <p:txBody>
          <a:bodyPr wrap="square" rtlCol="0">
            <a:spAutoFit/>
          </a:bodyPr>
          <a:lstStyle/>
          <a:p>
            <a:r>
              <a:rPr lang="en-US" sz="2200" dirty="0" smtClean="0">
                <a:solidFill>
                  <a:schemeClr val="accent2">
                    <a:lumMod val="50000"/>
                  </a:schemeClr>
                </a:solidFill>
                <a:latin typeface="GreeceBlack" panose="020B0600000000000000" pitchFamily="34" charset="0"/>
              </a:rPr>
              <a:t>Service</a:t>
            </a:r>
            <a:endParaRPr lang="en-US" sz="2200" dirty="0">
              <a:solidFill>
                <a:schemeClr val="accent2">
                  <a:lumMod val="50000"/>
                </a:schemeClr>
              </a:solidFill>
              <a:latin typeface="GreeceBlack" panose="020B0600000000000000" pitchFamily="34" charset="0"/>
            </a:endParaRPr>
          </a:p>
        </p:txBody>
      </p:sp>
      <p:sp>
        <p:nvSpPr>
          <p:cNvPr id="27" name="TextBox 26"/>
          <p:cNvSpPr txBox="1"/>
          <p:nvPr/>
        </p:nvSpPr>
        <p:spPr>
          <a:xfrm>
            <a:off x="479973" y="1643034"/>
            <a:ext cx="2546255" cy="430887"/>
          </a:xfrm>
          <a:prstGeom prst="rect">
            <a:avLst/>
          </a:prstGeom>
          <a:noFill/>
        </p:spPr>
        <p:txBody>
          <a:bodyPr wrap="square" rtlCol="0">
            <a:spAutoFit/>
          </a:bodyPr>
          <a:lstStyle/>
          <a:p>
            <a:r>
              <a:rPr lang="en-US" sz="2200" dirty="0" smtClean="0">
                <a:latin typeface="GreeceBlack" panose="020B0600000000000000" pitchFamily="34" charset="0"/>
              </a:rPr>
              <a:t>teaching</a:t>
            </a:r>
            <a:endParaRPr lang="en-US" sz="2200" dirty="0">
              <a:solidFill>
                <a:schemeClr val="accent2">
                  <a:lumMod val="50000"/>
                </a:schemeClr>
              </a:solidFill>
              <a:latin typeface="GreeceBlack" panose="020B0600000000000000" pitchFamily="34" charset="0"/>
            </a:endParaRPr>
          </a:p>
        </p:txBody>
      </p:sp>
      <p:sp>
        <p:nvSpPr>
          <p:cNvPr id="28" name="TextBox 27"/>
          <p:cNvSpPr txBox="1"/>
          <p:nvPr/>
        </p:nvSpPr>
        <p:spPr>
          <a:xfrm>
            <a:off x="499741" y="2024032"/>
            <a:ext cx="2526488" cy="769441"/>
          </a:xfrm>
          <a:prstGeom prst="rect">
            <a:avLst/>
          </a:prstGeom>
          <a:noFill/>
        </p:spPr>
        <p:txBody>
          <a:bodyPr wrap="square" rtlCol="0">
            <a:spAutoFit/>
          </a:bodyPr>
          <a:lstStyle/>
          <a:p>
            <a:r>
              <a:rPr lang="en-US" sz="2200" dirty="0" err="1" smtClean="0">
                <a:solidFill>
                  <a:schemeClr val="accent2">
                    <a:lumMod val="50000"/>
                  </a:schemeClr>
                </a:solidFill>
                <a:latin typeface="GreeceBlack" panose="020B0600000000000000" pitchFamily="34" charset="0"/>
              </a:rPr>
              <a:t>Exhorta-tion</a:t>
            </a:r>
            <a:endParaRPr lang="en-US" sz="2200" dirty="0">
              <a:solidFill>
                <a:schemeClr val="accent2">
                  <a:lumMod val="50000"/>
                </a:schemeClr>
              </a:solidFill>
              <a:latin typeface="GreeceBlack" panose="020B0600000000000000" pitchFamily="34" charset="0"/>
            </a:endParaRPr>
          </a:p>
        </p:txBody>
      </p:sp>
      <p:sp>
        <p:nvSpPr>
          <p:cNvPr id="29" name="TextBox 28"/>
          <p:cNvSpPr txBox="1"/>
          <p:nvPr/>
        </p:nvSpPr>
        <p:spPr>
          <a:xfrm>
            <a:off x="495142" y="2764972"/>
            <a:ext cx="2546255" cy="430887"/>
          </a:xfrm>
          <a:prstGeom prst="rect">
            <a:avLst/>
          </a:prstGeom>
          <a:noFill/>
        </p:spPr>
        <p:txBody>
          <a:bodyPr wrap="square" rtlCol="0">
            <a:spAutoFit/>
          </a:bodyPr>
          <a:lstStyle/>
          <a:p>
            <a:r>
              <a:rPr lang="en-US" sz="2200" dirty="0" smtClean="0">
                <a:latin typeface="GreeceBlack" panose="020B0600000000000000" pitchFamily="34" charset="0"/>
              </a:rPr>
              <a:t>giving</a:t>
            </a:r>
            <a:endParaRPr lang="en-US" sz="2200" dirty="0">
              <a:solidFill>
                <a:schemeClr val="accent2">
                  <a:lumMod val="50000"/>
                </a:schemeClr>
              </a:solidFill>
              <a:latin typeface="GreeceBlack" panose="020B0600000000000000" pitchFamily="34" charset="0"/>
            </a:endParaRPr>
          </a:p>
        </p:txBody>
      </p:sp>
      <p:sp>
        <p:nvSpPr>
          <p:cNvPr id="30" name="TextBox 29"/>
          <p:cNvSpPr txBox="1"/>
          <p:nvPr/>
        </p:nvSpPr>
        <p:spPr>
          <a:xfrm>
            <a:off x="489858" y="3124200"/>
            <a:ext cx="2546255" cy="430887"/>
          </a:xfrm>
          <a:prstGeom prst="rect">
            <a:avLst/>
          </a:prstGeom>
          <a:noFill/>
        </p:spPr>
        <p:txBody>
          <a:bodyPr wrap="square" rtlCol="0">
            <a:spAutoFit/>
          </a:bodyPr>
          <a:lstStyle/>
          <a:p>
            <a:r>
              <a:rPr lang="en-US" sz="2200" dirty="0" smtClean="0">
                <a:solidFill>
                  <a:schemeClr val="accent2">
                    <a:lumMod val="50000"/>
                  </a:schemeClr>
                </a:solidFill>
                <a:latin typeface="GreeceBlack" panose="020B0600000000000000" pitchFamily="34" charset="0"/>
              </a:rPr>
              <a:t>Leading</a:t>
            </a:r>
            <a:endParaRPr lang="en-US" sz="2200" dirty="0">
              <a:solidFill>
                <a:schemeClr val="accent2">
                  <a:lumMod val="50000"/>
                </a:schemeClr>
              </a:solidFill>
              <a:latin typeface="GreeceBlack" panose="020B0600000000000000" pitchFamily="34" charset="0"/>
            </a:endParaRPr>
          </a:p>
        </p:txBody>
      </p:sp>
      <p:sp>
        <p:nvSpPr>
          <p:cNvPr id="31" name="TextBox 30"/>
          <p:cNvSpPr txBox="1"/>
          <p:nvPr/>
        </p:nvSpPr>
        <p:spPr>
          <a:xfrm>
            <a:off x="489856" y="3505200"/>
            <a:ext cx="2371669" cy="430887"/>
          </a:xfrm>
          <a:prstGeom prst="rect">
            <a:avLst/>
          </a:prstGeom>
          <a:noFill/>
        </p:spPr>
        <p:txBody>
          <a:bodyPr wrap="square" rtlCol="0">
            <a:spAutoFit/>
          </a:bodyPr>
          <a:lstStyle/>
          <a:p>
            <a:r>
              <a:rPr lang="en-US" sz="2200" dirty="0" smtClean="0">
                <a:latin typeface="GreeceBlack" panose="020B0600000000000000" pitchFamily="34" charset="0"/>
              </a:rPr>
              <a:t>Mercy</a:t>
            </a:r>
            <a:endParaRPr lang="en-US" sz="2200" dirty="0">
              <a:solidFill>
                <a:schemeClr val="accent2">
                  <a:lumMod val="50000"/>
                </a:schemeClr>
              </a:solidFill>
              <a:latin typeface="GreeceBlack" panose="020B0600000000000000" pitchFamily="34" charset="0"/>
            </a:endParaRPr>
          </a:p>
        </p:txBody>
      </p:sp>
      <p:sp>
        <p:nvSpPr>
          <p:cNvPr id="32" name="TextBox 31"/>
          <p:cNvSpPr txBox="1"/>
          <p:nvPr/>
        </p:nvSpPr>
        <p:spPr>
          <a:xfrm>
            <a:off x="2597402" y="925286"/>
            <a:ext cx="2546255" cy="430887"/>
          </a:xfrm>
          <a:prstGeom prst="rect">
            <a:avLst/>
          </a:prstGeom>
          <a:noFill/>
        </p:spPr>
        <p:txBody>
          <a:bodyPr wrap="square" rtlCol="0">
            <a:spAutoFit/>
          </a:bodyPr>
          <a:lstStyle/>
          <a:p>
            <a:r>
              <a:rPr lang="en-US" sz="2200" dirty="0" smtClean="0">
                <a:latin typeface="GreeceBlack" panose="020B0600000000000000" pitchFamily="34" charset="0"/>
              </a:rPr>
              <a:t>apostles</a:t>
            </a:r>
            <a:endParaRPr lang="en-US" sz="2200" dirty="0">
              <a:solidFill>
                <a:schemeClr val="accent2">
                  <a:lumMod val="50000"/>
                </a:schemeClr>
              </a:solidFill>
              <a:latin typeface="GreeceBlack" panose="020B0600000000000000" pitchFamily="34" charset="0"/>
            </a:endParaRPr>
          </a:p>
        </p:txBody>
      </p:sp>
      <p:sp>
        <p:nvSpPr>
          <p:cNvPr id="33" name="TextBox 32"/>
          <p:cNvSpPr txBox="1"/>
          <p:nvPr/>
        </p:nvSpPr>
        <p:spPr>
          <a:xfrm>
            <a:off x="2592804" y="1281749"/>
            <a:ext cx="2546255" cy="430887"/>
          </a:xfrm>
          <a:prstGeom prst="rect">
            <a:avLst/>
          </a:prstGeom>
          <a:noFill/>
        </p:spPr>
        <p:txBody>
          <a:bodyPr wrap="square" rtlCol="0">
            <a:spAutoFit/>
          </a:bodyPr>
          <a:lstStyle/>
          <a:p>
            <a:r>
              <a:rPr lang="en-US" sz="2200" dirty="0" smtClean="0">
                <a:solidFill>
                  <a:schemeClr val="accent2">
                    <a:lumMod val="50000"/>
                  </a:schemeClr>
                </a:solidFill>
                <a:latin typeface="GreeceBlack" panose="020B0600000000000000" pitchFamily="34" charset="0"/>
              </a:rPr>
              <a:t>Prophets</a:t>
            </a:r>
            <a:endParaRPr lang="en-US" sz="2200" dirty="0">
              <a:solidFill>
                <a:schemeClr val="accent2">
                  <a:lumMod val="50000"/>
                </a:schemeClr>
              </a:solidFill>
              <a:latin typeface="GreeceBlack" panose="020B0600000000000000" pitchFamily="34" charset="0"/>
            </a:endParaRPr>
          </a:p>
        </p:txBody>
      </p:sp>
      <p:sp>
        <p:nvSpPr>
          <p:cNvPr id="34" name="TextBox 33"/>
          <p:cNvSpPr txBox="1"/>
          <p:nvPr/>
        </p:nvSpPr>
        <p:spPr>
          <a:xfrm>
            <a:off x="2587520" y="1643740"/>
            <a:ext cx="2546255" cy="430887"/>
          </a:xfrm>
          <a:prstGeom prst="rect">
            <a:avLst/>
          </a:prstGeom>
          <a:noFill/>
        </p:spPr>
        <p:txBody>
          <a:bodyPr wrap="square" rtlCol="0">
            <a:spAutoFit/>
          </a:bodyPr>
          <a:lstStyle/>
          <a:p>
            <a:r>
              <a:rPr lang="en-US" sz="2200" dirty="0" smtClean="0">
                <a:latin typeface="GreeceBlack" panose="020B0600000000000000" pitchFamily="34" charset="0"/>
              </a:rPr>
              <a:t>Teachers</a:t>
            </a:r>
            <a:endParaRPr lang="en-US" sz="2200" dirty="0">
              <a:solidFill>
                <a:schemeClr val="accent2">
                  <a:lumMod val="50000"/>
                </a:schemeClr>
              </a:solidFill>
              <a:latin typeface="GreeceBlack" panose="020B0600000000000000" pitchFamily="34" charset="0"/>
            </a:endParaRPr>
          </a:p>
        </p:txBody>
      </p:sp>
      <p:sp>
        <p:nvSpPr>
          <p:cNvPr id="35" name="TextBox 34"/>
          <p:cNvSpPr txBox="1"/>
          <p:nvPr/>
        </p:nvSpPr>
        <p:spPr>
          <a:xfrm>
            <a:off x="2607288" y="2024738"/>
            <a:ext cx="2117112" cy="769441"/>
          </a:xfrm>
          <a:prstGeom prst="rect">
            <a:avLst/>
          </a:prstGeom>
          <a:noFill/>
        </p:spPr>
        <p:txBody>
          <a:bodyPr wrap="square" rtlCol="0">
            <a:spAutoFit/>
          </a:bodyPr>
          <a:lstStyle/>
          <a:p>
            <a:r>
              <a:rPr lang="en-US" sz="2200" dirty="0" smtClean="0">
                <a:solidFill>
                  <a:schemeClr val="accent2">
                    <a:lumMod val="50000"/>
                  </a:schemeClr>
                </a:solidFill>
                <a:latin typeface="GreeceBlack" panose="020B0600000000000000" pitchFamily="34" charset="0"/>
              </a:rPr>
              <a:t>Word/</a:t>
            </a:r>
          </a:p>
          <a:p>
            <a:r>
              <a:rPr lang="en-US" sz="2200" dirty="0" smtClean="0">
                <a:solidFill>
                  <a:schemeClr val="accent2">
                    <a:lumMod val="50000"/>
                  </a:schemeClr>
                </a:solidFill>
                <a:latin typeface="GreeceBlack" panose="020B0600000000000000" pitchFamily="34" charset="0"/>
              </a:rPr>
              <a:t>wisdom</a:t>
            </a:r>
            <a:endParaRPr lang="en-US" sz="2200" dirty="0">
              <a:solidFill>
                <a:schemeClr val="accent2">
                  <a:lumMod val="50000"/>
                </a:schemeClr>
              </a:solidFill>
              <a:latin typeface="GreeceBlack" panose="020B0600000000000000" pitchFamily="34" charset="0"/>
            </a:endParaRPr>
          </a:p>
        </p:txBody>
      </p:sp>
      <p:sp>
        <p:nvSpPr>
          <p:cNvPr id="36" name="TextBox 35"/>
          <p:cNvSpPr txBox="1"/>
          <p:nvPr/>
        </p:nvSpPr>
        <p:spPr>
          <a:xfrm>
            <a:off x="2601686" y="2765678"/>
            <a:ext cx="2532089" cy="769441"/>
          </a:xfrm>
          <a:prstGeom prst="rect">
            <a:avLst/>
          </a:prstGeom>
          <a:noFill/>
        </p:spPr>
        <p:txBody>
          <a:bodyPr wrap="square" rtlCol="0">
            <a:spAutoFit/>
          </a:bodyPr>
          <a:lstStyle/>
          <a:p>
            <a:r>
              <a:rPr lang="en-US" sz="2200" dirty="0" smtClean="0">
                <a:latin typeface="GreeceBlack" panose="020B0600000000000000" pitchFamily="34" charset="0"/>
              </a:rPr>
              <a:t>Word/</a:t>
            </a:r>
          </a:p>
          <a:p>
            <a:r>
              <a:rPr lang="en-US" sz="2200" dirty="0" smtClean="0">
                <a:latin typeface="GreeceBlack" panose="020B0600000000000000" pitchFamily="34" charset="0"/>
              </a:rPr>
              <a:t>knowledge</a:t>
            </a:r>
            <a:endParaRPr lang="en-US" sz="2200" dirty="0">
              <a:solidFill>
                <a:schemeClr val="accent2">
                  <a:lumMod val="50000"/>
                </a:schemeClr>
              </a:solidFill>
              <a:latin typeface="GreeceBlack" panose="020B0600000000000000" pitchFamily="34" charset="0"/>
            </a:endParaRPr>
          </a:p>
        </p:txBody>
      </p:sp>
      <p:sp>
        <p:nvSpPr>
          <p:cNvPr id="37" name="TextBox 36"/>
          <p:cNvSpPr txBox="1"/>
          <p:nvPr/>
        </p:nvSpPr>
        <p:spPr>
          <a:xfrm>
            <a:off x="2597405" y="3505200"/>
            <a:ext cx="2546255" cy="430887"/>
          </a:xfrm>
          <a:prstGeom prst="rect">
            <a:avLst/>
          </a:prstGeom>
          <a:noFill/>
        </p:spPr>
        <p:txBody>
          <a:bodyPr wrap="square" rtlCol="0">
            <a:spAutoFit/>
          </a:bodyPr>
          <a:lstStyle/>
          <a:p>
            <a:r>
              <a:rPr lang="en-US" sz="2200" dirty="0" smtClean="0">
                <a:solidFill>
                  <a:schemeClr val="accent2">
                    <a:lumMod val="50000"/>
                  </a:schemeClr>
                </a:solidFill>
                <a:latin typeface="GreeceBlack" panose="020B0600000000000000" pitchFamily="34" charset="0"/>
              </a:rPr>
              <a:t>faith</a:t>
            </a:r>
            <a:endParaRPr lang="en-US" sz="2200" dirty="0">
              <a:solidFill>
                <a:schemeClr val="accent2">
                  <a:lumMod val="50000"/>
                </a:schemeClr>
              </a:solidFill>
              <a:latin typeface="GreeceBlack" panose="020B0600000000000000" pitchFamily="34" charset="0"/>
            </a:endParaRPr>
          </a:p>
        </p:txBody>
      </p:sp>
      <p:sp>
        <p:nvSpPr>
          <p:cNvPr id="38" name="TextBox 37"/>
          <p:cNvSpPr txBox="1"/>
          <p:nvPr/>
        </p:nvSpPr>
        <p:spPr>
          <a:xfrm>
            <a:off x="2597403" y="3879705"/>
            <a:ext cx="2371669" cy="430887"/>
          </a:xfrm>
          <a:prstGeom prst="rect">
            <a:avLst/>
          </a:prstGeom>
          <a:noFill/>
        </p:spPr>
        <p:txBody>
          <a:bodyPr wrap="square" rtlCol="0">
            <a:spAutoFit/>
          </a:bodyPr>
          <a:lstStyle/>
          <a:p>
            <a:r>
              <a:rPr lang="en-US" sz="2200" dirty="0" smtClean="0">
                <a:latin typeface="GreeceBlack" panose="020B0600000000000000" pitchFamily="34" charset="0"/>
              </a:rPr>
              <a:t>Healing</a:t>
            </a:r>
            <a:endParaRPr lang="en-US" sz="2200" dirty="0">
              <a:solidFill>
                <a:schemeClr val="accent2">
                  <a:lumMod val="50000"/>
                </a:schemeClr>
              </a:solidFill>
              <a:latin typeface="GreeceBlack" panose="020B0600000000000000" pitchFamily="34" charset="0"/>
            </a:endParaRPr>
          </a:p>
        </p:txBody>
      </p:sp>
      <p:sp>
        <p:nvSpPr>
          <p:cNvPr id="39" name="TextBox 38"/>
          <p:cNvSpPr txBox="1"/>
          <p:nvPr/>
        </p:nvSpPr>
        <p:spPr>
          <a:xfrm>
            <a:off x="2590802" y="4247458"/>
            <a:ext cx="2546255" cy="430887"/>
          </a:xfrm>
          <a:prstGeom prst="rect">
            <a:avLst/>
          </a:prstGeom>
          <a:noFill/>
        </p:spPr>
        <p:txBody>
          <a:bodyPr wrap="square" rtlCol="0">
            <a:spAutoFit/>
          </a:bodyPr>
          <a:lstStyle/>
          <a:p>
            <a:r>
              <a:rPr lang="en-US" sz="2200" dirty="0" smtClean="0">
                <a:solidFill>
                  <a:schemeClr val="accent2">
                    <a:lumMod val="50000"/>
                  </a:schemeClr>
                </a:solidFill>
                <a:latin typeface="GreeceBlack" panose="020B0600000000000000" pitchFamily="34" charset="0"/>
              </a:rPr>
              <a:t>miracles</a:t>
            </a:r>
            <a:endParaRPr lang="en-US" sz="2200" dirty="0">
              <a:solidFill>
                <a:schemeClr val="accent2">
                  <a:lumMod val="50000"/>
                </a:schemeClr>
              </a:solidFill>
              <a:latin typeface="GreeceBlack" panose="020B0600000000000000" pitchFamily="34" charset="0"/>
            </a:endParaRPr>
          </a:p>
        </p:txBody>
      </p:sp>
      <p:sp>
        <p:nvSpPr>
          <p:cNvPr id="40" name="TextBox 39"/>
          <p:cNvSpPr txBox="1"/>
          <p:nvPr/>
        </p:nvSpPr>
        <p:spPr>
          <a:xfrm>
            <a:off x="2569028" y="4621961"/>
            <a:ext cx="2371669" cy="430887"/>
          </a:xfrm>
          <a:prstGeom prst="rect">
            <a:avLst/>
          </a:prstGeom>
          <a:noFill/>
        </p:spPr>
        <p:txBody>
          <a:bodyPr wrap="square" rtlCol="0">
            <a:spAutoFit/>
          </a:bodyPr>
          <a:lstStyle/>
          <a:p>
            <a:r>
              <a:rPr lang="en-US" sz="2200" dirty="0" smtClean="0">
                <a:latin typeface="GreeceBlack" panose="020B0600000000000000" pitchFamily="34" charset="0"/>
              </a:rPr>
              <a:t>prophecy</a:t>
            </a:r>
            <a:endParaRPr lang="en-US" sz="2200" dirty="0">
              <a:solidFill>
                <a:schemeClr val="accent2">
                  <a:lumMod val="50000"/>
                </a:schemeClr>
              </a:solidFill>
              <a:latin typeface="GreeceBlack" panose="020B0600000000000000" pitchFamily="34" charset="0"/>
            </a:endParaRPr>
          </a:p>
        </p:txBody>
      </p:sp>
      <p:sp>
        <p:nvSpPr>
          <p:cNvPr id="41" name="TextBox 40"/>
          <p:cNvSpPr txBox="1"/>
          <p:nvPr/>
        </p:nvSpPr>
        <p:spPr>
          <a:xfrm>
            <a:off x="2569028" y="4992077"/>
            <a:ext cx="2371669" cy="769441"/>
          </a:xfrm>
          <a:prstGeom prst="rect">
            <a:avLst/>
          </a:prstGeom>
          <a:noFill/>
        </p:spPr>
        <p:txBody>
          <a:bodyPr wrap="square" rtlCol="0">
            <a:spAutoFit/>
          </a:bodyPr>
          <a:lstStyle/>
          <a:p>
            <a:r>
              <a:rPr lang="en-US" sz="2200" dirty="0" smtClean="0">
                <a:solidFill>
                  <a:schemeClr val="accent2">
                    <a:lumMod val="50000"/>
                  </a:schemeClr>
                </a:solidFill>
                <a:latin typeface="GreeceBlack" panose="020B0600000000000000" pitchFamily="34" charset="0"/>
              </a:rPr>
              <a:t>Discern/</a:t>
            </a:r>
          </a:p>
          <a:p>
            <a:r>
              <a:rPr lang="en-US" sz="2200" dirty="0" smtClean="0">
                <a:solidFill>
                  <a:schemeClr val="accent2">
                    <a:lumMod val="50000"/>
                  </a:schemeClr>
                </a:solidFill>
                <a:latin typeface="GreeceBlack" panose="020B0600000000000000" pitchFamily="34" charset="0"/>
              </a:rPr>
              <a:t>spirits</a:t>
            </a:r>
            <a:endParaRPr lang="en-US" sz="2200" dirty="0">
              <a:solidFill>
                <a:schemeClr val="accent2">
                  <a:lumMod val="50000"/>
                </a:schemeClr>
              </a:solidFill>
              <a:latin typeface="GreeceBlack" panose="020B0600000000000000" pitchFamily="34" charset="0"/>
            </a:endParaRPr>
          </a:p>
        </p:txBody>
      </p:sp>
      <p:sp>
        <p:nvSpPr>
          <p:cNvPr id="42" name="TextBox 41"/>
          <p:cNvSpPr txBox="1"/>
          <p:nvPr/>
        </p:nvSpPr>
        <p:spPr>
          <a:xfrm>
            <a:off x="4927946" y="3875314"/>
            <a:ext cx="2371669" cy="430887"/>
          </a:xfrm>
          <a:prstGeom prst="rect">
            <a:avLst/>
          </a:prstGeom>
          <a:noFill/>
        </p:spPr>
        <p:txBody>
          <a:bodyPr wrap="square" rtlCol="0">
            <a:spAutoFit/>
          </a:bodyPr>
          <a:lstStyle/>
          <a:p>
            <a:r>
              <a:rPr lang="en-US" sz="2200" dirty="0" smtClean="0">
                <a:latin typeface="GreeceBlack" panose="020B0600000000000000" pitchFamily="34" charset="0"/>
              </a:rPr>
              <a:t>Tongues</a:t>
            </a:r>
            <a:endParaRPr lang="en-US" sz="2200" dirty="0">
              <a:solidFill>
                <a:schemeClr val="accent2">
                  <a:lumMod val="50000"/>
                </a:schemeClr>
              </a:solidFill>
              <a:latin typeface="GreeceBlack" panose="020B0600000000000000" pitchFamily="34" charset="0"/>
            </a:endParaRPr>
          </a:p>
        </p:txBody>
      </p:sp>
      <p:sp>
        <p:nvSpPr>
          <p:cNvPr id="43" name="TextBox 42"/>
          <p:cNvSpPr txBox="1"/>
          <p:nvPr/>
        </p:nvSpPr>
        <p:spPr>
          <a:xfrm>
            <a:off x="4921345" y="4243067"/>
            <a:ext cx="2546255" cy="769441"/>
          </a:xfrm>
          <a:prstGeom prst="rect">
            <a:avLst/>
          </a:prstGeom>
          <a:noFill/>
        </p:spPr>
        <p:txBody>
          <a:bodyPr wrap="square" rtlCol="0">
            <a:spAutoFit/>
          </a:bodyPr>
          <a:lstStyle/>
          <a:p>
            <a:r>
              <a:rPr lang="en-US" sz="2200" dirty="0" smtClean="0">
                <a:solidFill>
                  <a:schemeClr val="accent2">
                    <a:lumMod val="50000"/>
                  </a:schemeClr>
                </a:solidFill>
                <a:latin typeface="GreeceBlack" panose="020B0600000000000000" pitchFamily="34" charset="0"/>
              </a:rPr>
              <a:t>Interpret-</a:t>
            </a:r>
            <a:r>
              <a:rPr lang="en-US" sz="2200" dirty="0" err="1" smtClean="0">
                <a:solidFill>
                  <a:schemeClr val="accent2">
                    <a:lumMod val="50000"/>
                  </a:schemeClr>
                </a:solidFill>
                <a:latin typeface="GreeceBlack" panose="020B0600000000000000" pitchFamily="34" charset="0"/>
              </a:rPr>
              <a:t>ation</a:t>
            </a:r>
            <a:endParaRPr lang="en-US" sz="2200" dirty="0">
              <a:solidFill>
                <a:schemeClr val="accent2">
                  <a:lumMod val="50000"/>
                </a:schemeClr>
              </a:solidFill>
              <a:latin typeface="GreeceBlack" panose="020B0600000000000000" pitchFamily="34" charset="0"/>
            </a:endParaRPr>
          </a:p>
        </p:txBody>
      </p:sp>
      <p:sp>
        <p:nvSpPr>
          <p:cNvPr id="44" name="TextBox 43"/>
          <p:cNvSpPr txBox="1"/>
          <p:nvPr/>
        </p:nvSpPr>
        <p:spPr>
          <a:xfrm>
            <a:off x="4921343" y="5355772"/>
            <a:ext cx="2371669" cy="430887"/>
          </a:xfrm>
          <a:prstGeom prst="rect">
            <a:avLst/>
          </a:prstGeom>
          <a:noFill/>
        </p:spPr>
        <p:txBody>
          <a:bodyPr wrap="square" rtlCol="0">
            <a:spAutoFit/>
          </a:bodyPr>
          <a:lstStyle/>
          <a:p>
            <a:r>
              <a:rPr lang="en-US" sz="2200" dirty="0" smtClean="0">
                <a:solidFill>
                  <a:schemeClr val="accent2">
                    <a:lumMod val="50000"/>
                  </a:schemeClr>
                </a:solidFill>
                <a:latin typeface="GreeceBlack" panose="020B0600000000000000" pitchFamily="34" charset="0"/>
              </a:rPr>
              <a:t>Leading</a:t>
            </a:r>
            <a:endParaRPr lang="en-US" sz="2200" dirty="0">
              <a:solidFill>
                <a:schemeClr val="accent2">
                  <a:lumMod val="50000"/>
                </a:schemeClr>
              </a:solidFill>
              <a:latin typeface="GreeceBlack" panose="020B0600000000000000" pitchFamily="34" charset="0"/>
            </a:endParaRPr>
          </a:p>
        </p:txBody>
      </p:sp>
      <p:sp>
        <p:nvSpPr>
          <p:cNvPr id="45" name="TextBox 44"/>
          <p:cNvSpPr txBox="1"/>
          <p:nvPr/>
        </p:nvSpPr>
        <p:spPr>
          <a:xfrm>
            <a:off x="4921343" y="4985658"/>
            <a:ext cx="2371669" cy="430887"/>
          </a:xfrm>
          <a:prstGeom prst="rect">
            <a:avLst/>
          </a:prstGeom>
          <a:noFill/>
        </p:spPr>
        <p:txBody>
          <a:bodyPr wrap="square" rtlCol="0">
            <a:spAutoFit/>
          </a:bodyPr>
          <a:lstStyle/>
          <a:p>
            <a:r>
              <a:rPr lang="en-US" sz="2200" dirty="0" smtClean="0">
                <a:solidFill>
                  <a:schemeClr val="bg1"/>
                </a:solidFill>
                <a:latin typeface="GreeceBlack" panose="020B0600000000000000" pitchFamily="34" charset="0"/>
              </a:rPr>
              <a:t>Service</a:t>
            </a:r>
            <a:endParaRPr lang="en-US" sz="2200" dirty="0">
              <a:solidFill>
                <a:schemeClr val="bg1"/>
              </a:solidFill>
              <a:latin typeface="GreeceBlack" panose="020B0600000000000000" pitchFamily="34" charset="0"/>
            </a:endParaRPr>
          </a:p>
        </p:txBody>
      </p:sp>
      <p:sp>
        <p:nvSpPr>
          <p:cNvPr id="46" name="TextBox 45"/>
          <p:cNvSpPr txBox="1"/>
          <p:nvPr/>
        </p:nvSpPr>
        <p:spPr>
          <a:xfrm>
            <a:off x="4845145" y="914400"/>
            <a:ext cx="2090209" cy="430887"/>
          </a:xfrm>
          <a:prstGeom prst="rect">
            <a:avLst/>
          </a:prstGeom>
          <a:noFill/>
        </p:spPr>
        <p:txBody>
          <a:bodyPr wrap="square" rtlCol="0">
            <a:spAutoFit/>
          </a:bodyPr>
          <a:lstStyle/>
          <a:p>
            <a:r>
              <a:rPr lang="en-US" sz="2200" dirty="0" smtClean="0">
                <a:latin typeface="GreeceBlack" panose="020B0600000000000000" pitchFamily="34" charset="0"/>
              </a:rPr>
              <a:t>apostles</a:t>
            </a:r>
            <a:endParaRPr lang="en-US" sz="2200" dirty="0">
              <a:solidFill>
                <a:schemeClr val="accent2">
                  <a:lumMod val="50000"/>
                </a:schemeClr>
              </a:solidFill>
              <a:latin typeface="GreeceBlack" panose="020B0600000000000000" pitchFamily="34" charset="0"/>
            </a:endParaRPr>
          </a:p>
        </p:txBody>
      </p:sp>
      <p:sp>
        <p:nvSpPr>
          <p:cNvPr id="47" name="TextBox 46"/>
          <p:cNvSpPr txBox="1"/>
          <p:nvPr/>
        </p:nvSpPr>
        <p:spPr>
          <a:xfrm>
            <a:off x="4840548" y="1270864"/>
            <a:ext cx="1954096" cy="430887"/>
          </a:xfrm>
          <a:prstGeom prst="rect">
            <a:avLst/>
          </a:prstGeom>
          <a:noFill/>
        </p:spPr>
        <p:txBody>
          <a:bodyPr wrap="square" rtlCol="0">
            <a:spAutoFit/>
          </a:bodyPr>
          <a:lstStyle/>
          <a:p>
            <a:r>
              <a:rPr lang="en-US" sz="2200" dirty="0" smtClean="0">
                <a:solidFill>
                  <a:schemeClr val="accent2">
                    <a:lumMod val="50000"/>
                  </a:schemeClr>
                </a:solidFill>
                <a:latin typeface="GreeceBlack" panose="020B0600000000000000" pitchFamily="34" charset="0"/>
              </a:rPr>
              <a:t>Prophets</a:t>
            </a:r>
            <a:endParaRPr lang="en-US" sz="2200" dirty="0">
              <a:solidFill>
                <a:schemeClr val="accent2">
                  <a:lumMod val="50000"/>
                </a:schemeClr>
              </a:solidFill>
              <a:latin typeface="GreeceBlack" panose="020B0600000000000000" pitchFamily="34" charset="0"/>
            </a:endParaRPr>
          </a:p>
        </p:txBody>
      </p:sp>
      <p:sp>
        <p:nvSpPr>
          <p:cNvPr id="48" name="TextBox 47"/>
          <p:cNvSpPr txBox="1"/>
          <p:nvPr/>
        </p:nvSpPr>
        <p:spPr>
          <a:xfrm>
            <a:off x="4835263" y="1632854"/>
            <a:ext cx="1955147" cy="769441"/>
          </a:xfrm>
          <a:prstGeom prst="rect">
            <a:avLst/>
          </a:prstGeom>
          <a:noFill/>
        </p:spPr>
        <p:txBody>
          <a:bodyPr wrap="square" rtlCol="0">
            <a:spAutoFit/>
          </a:bodyPr>
          <a:lstStyle/>
          <a:p>
            <a:r>
              <a:rPr lang="en-US" sz="2200" dirty="0" smtClean="0">
                <a:latin typeface="GreeceBlack" panose="020B0600000000000000" pitchFamily="34" charset="0"/>
              </a:rPr>
              <a:t>Evangel</a:t>
            </a:r>
          </a:p>
          <a:p>
            <a:r>
              <a:rPr lang="en-US" sz="2200" dirty="0" smtClean="0">
                <a:latin typeface="GreeceBlack" panose="020B0600000000000000" pitchFamily="34" charset="0"/>
              </a:rPr>
              <a:t>-</a:t>
            </a:r>
            <a:r>
              <a:rPr lang="en-US" sz="2200" dirty="0" err="1" smtClean="0">
                <a:latin typeface="GreeceBlack" panose="020B0600000000000000" pitchFamily="34" charset="0"/>
              </a:rPr>
              <a:t>ists</a:t>
            </a:r>
            <a:endParaRPr lang="en-US" sz="2200" dirty="0">
              <a:solidFill>
                <a:schemeClr val="accent2">
                  <a:lumMod val="50000"/>
                </a:schemeClr>
              </a:solidFill>
              <a:latin typeface="GreeceBlack" panose="020B0600000000000000" pitchFamily="34" charset="0"/>
            </a:endParaRPr>
          </a:p>
        </p:txBody>
      </p:sp>
      <p:sp>
        <p:nvSpPr>
          <p:cNvPr id="49" name="TextBox 48"/>
          <p:cNvSpPr txBox="1"/>
          <p:nvPr/>
        </p:nvSpPr>
        <p:spPr>
          <a:xfrm>
            <a:off x="4855031" y="2369403"/>
            <a:ext cx="1935379" cy="769441"/>
          </a:xfrm>
          <a:prstGeom prst="rect">
            <a:avLst/>
          </a:prstGeom>
          <a:noFill/>
        </p:spPr>
        <p:txBody>
          <a:bodyPr wrap="square" rtlCol="0">
            <a:spAutoFit/>
          </a:bodyPr>
          <a:lstStyle/>
          <a:p>
            <a:r>
              <a:rPr lang="en-US" sz="2200" dirty="0" smtClean="0">
                <a:solidFill>
                  <a:schemeClr val="accent2">
                    <a:lumMod val="50000"/>
                  </a:schemeClr>
                </a:solidFill>
                <a:latin typeface="GreeceBlack" panose="020B0600000000000000" pitchFamily="34" charset="0"/>
              </a:rPr>
              <a:t>Pastor/</a:t>
            </a:r>
          </a:p>
          <a:p>
            <a:r>
              <a:rPr lang="en-US" sz="2200" dirty="0" smtClean="0">
                <a:solidFill>
                  <a:schemeClr val="accent2">
                    <a:lumMod val="50000"/>
                  </a:schemeClr>
                </a:solidFill>
                <a:latin typeface="GreeceBlack" panose="020B0600000000000000" pitchFamily="34" charset="0"/>
              </a:rPr>
              <a:t>teachers</a:t>
            </a:r>
            <a:endParaRPr lang="en-US" sz="2200" dirty="0">
              <a:solidFill>
                <a:schemeClr val="accent2">
                  <a:lumMod val="50000"/>
                </a:schemeClr>
              </a:solidFill>
              <a:latin typeface="GreeceBlack" panose="020B0600000000000000" pitchFamily="34" charset="0"/>
            </a:endParaRPr>
          </a:p>
        </p:txBody>
      </p:sp>
      <p:sp>
        <p:nvSpPr>
          <p:cNvPr id="50" name="TextBox 49"/>
          <p:cNvSpPr txBox="1"/>
          <p:nvPr/>
        </p:nvSpPr>
        <p:spPr>
          <a:xfrm>
            <a:off x="6796933" y="914400"/>
            <a:ext cx="2104343" cy="430887"/>
          </a:xfrm>
          <a:prstGeom prst="rect">
            <a:avLst/>
          </a:prstGeom>
          <a:noFill/>
        </p:spPr>
        <p:txBody>
          <a:bodyPr wrap="square" rtlCol="0">
            <a:spAutoFit/>
          </a:bodyPr>
          <a:lstStyle/>
          <a:p>
            <a:r>
              <a:rPr lang="en-US" sz="2200" dirty="0" smtClean="0">
                <a:latin typeface="GreeceBlack" panose="020B0600000000000000" pitchFamily="34" charset="0"/>
              </a:rPr>
              <a:t>teaching</a:t>
            </a:r>
            <a:endParaRPr lang="en-US" sz="2200" dirty="0">
              <a:solidFill>
                <a:schemeClr val="accent2">
                  <a:lumMod val="50000"/>
                </a:schemeClr>
              </a:solidFill>
              <a:latin typeface="GreeceBlack" panose="020B0600000000000000" pitchFamily="34" charset="0"/>
            </a:endParaRPr>
          </a:p>
        </p:txBody>
      </p:sp>
      <p:sp>
        <p:nvSpPr>
          <p:cNvPr id="51" name="TextBox 50"/>
          <p:cNvSpPr txBox="1"/>
          <p:nvPr/>
        </p:nvSpPr>
        <p:spPr>
          <a:xfrm>
            <a:off x="6792335" y="1270863"/>
            <a:ext cx="2104343" cy="430887"/>
          </a:xfrm>
          <a:prstGeom prst="rect">
            <a:avLst/>
          </a:prstGeom>
          <a:noFill/>
        </p:spPr>
        <p:txBody>
          <a:bodyPr wrap="square" rtlCol="0">
            <a:spAutoFit/>
          </a:bodyPr>
          <a:lstStyle/>
          <a:p>
            <a:r>
              <a:rPr lang="en-US" sz="2200" dirty="0" smtClean="0">
                <a:solidFill>
                  <a:schemeClr val="accent2">
                    <a:lumMod val="50000"/>
                  </a:schemeClr>
                </a:solidFill>
                <a:latin typeface="GreeceBlack" panose="020B0600000000000000" pitchFamily="34" charset="0"/>
              </a:rPr>
              <a:t>Service</a:t>
            </a:r>
            <a:endParaRPr lang="en-US" sz="2200" dirty="0">
              <a:solidFill>
                <a:schemeClr val="accent2">
                  <a:lumMod val="50000"/>
                </a:schemeClr>
              </a:solidFill>
              <a:latin typeface="GreeceBlack" panose="020B0600000000000000" pitchFamily="34" charset="0"/>
            </a:endParaRPr>
          </a:p>
        </p:txBody>
      </p:sp>
    </p:spTree>
    <p:extLst>
      <p:ext uri="{BB962C8B-B14F-4D97-AF65-F5344CB8AC3E}">
        <p14:creationId xmlns:p14="http://schemas.microsoft.com/office/powerpoint/2010/main" val="920365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500"/>
                                        <p:tgtEl>
                                          <p:spTgt spid="23"/>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500"/>
                                        <p:tgtEl>
                                          <p:spTgt spid="25"/>
                                        </p:tgtEl>
                                      </p:cBhvr>
                                    </p:animEffect>
                                  </p:childTnLst>
                                </p:cTn>
                              </p:par>
                            </p:childTnLst>
                          </p:cTn>
                        </p:par>
                        <p:par>
                          <p:cTn id="25" fill="hold">
                            <p:stCondLst>
                              <p:cond delay="500"/>
                            </p:stCondLst>
                            <p:childTnLst>
                              <p:par>
                                <p:cTn id="26" presetID="10" presetClass="entr" presetSubtype="0" fill="hold" grpId="0" nodeType="after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fade">
                                      <p:cBhvr>
                                        <p:cTn id="28" dur="500"/>
                                        <p:tgtEl>
                                          <p:spTgt spid="26"/>
                                        </p:tgtEl>
                                      </p:cBhvr>
                                    </p:animEffect>
                                  </p:childTnLst>
                                </p:cTn>
                              </p:par>
                            </p:childTnLst>
                          </p:cTn>
                        </p:par>
                        <p:par>
                          <p:cTn id="29" fill="hold">
                            <p:stCondLst>
                              <p:cond delay="1000"/>
                            </p:stCondLst>
                            <p:childTnLst>
                              <p:par>
                                <p:cTn id="30" presetID="10" presetClass="entr" presetSubtype="0" fill="hold" grpId="0" nodeType="after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500"/>
                                        <p:tgtEl>
                                          <p:spTgt spid="27"/>
                                        </p:tgtEl>
                                      </p:cBhvr>
                                    </p:animEffect>
                                  </p:childTnLst>
                                </p:cTn>
                              </p:par>
                            </p:childTnLst>
                          </p:cTn>
                        </p:par>
                        <p:par>
                          <p:cTn id="33" fill="hold">
                            <p:stCondLst>
                              <p:cond delay="1500"/>
                            </p:stCondLst>
                            <p:childTnLst>
                              <p:par>
                                <p:cTn id="34" presetID="10" presetClass="entr" presetSubtype="0" fill="hold" grpId="0" nodeType="after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500"/>
                                        <p:tgtEl>
                                          <p:spTgt spid="28"/>
                                        </p:tgtEl>
                                      </p:cBhvr>
                                    </p:animEffect>
                                  </p:childTnLst>
                                </p:cTn>
                              </p:par>
                            </p:childTnLst>
                          </p:cTn>
                        </p:par>
                        <p:par>
                          <p:cTn id="37" fill="hold">
                            <p:stCondLst>
                              <p:cond delay="2000"/>
                            </p:stCondLst>
                            <p:childTnLst>
                              <p:par>
                                <p:cTn id="38" presetID="10" presetClass="entr" presetSubtype="0" fill="hold" grpId="0" nodeType="after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fade">
                                      <p:cBhvr>
                                        <p:cTn id="40" dur="500"/>
                                        <p:tgtEl>
                                          <p:spTgt spid="29"/>
                                        </p:tgtEl>
                                      </p:cBhvr>
                                    </p:animEffect>
                                  </p:childTnLst>
                                </p:cTn>
                              </p:par>
                            </p:childTnLst>
                          </p:cTn>
                        </p:par>
                        <p:par>
                          <p:cTn id="41" fill="hold">
                            <p:stCondLst>
                              <p:cond delay="2500"/>
                            </p:stCondLst>
                            <p:childTnLst>
                              <p:par>
                                <p:cTn id="42" presetID="10" presetClass="entr" presetSubtype="0" fill="hold" grpId="0" nodeType="after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fade">
                                      <p:cBhvr>
                                        <p:cTn id="44" dur="500"/>
                                        <p:tgtEl>
                                          <p:spTgt spid="30"/>
                                        </p:tgtEl>
                                      </p:cBhvr>
                                    </p:animEffect>
                                  </p:childTnLst>
                                </p:cTn>
                              </p:par>
                            </p:childTnLst>
                          </p:cTn>
                        </p:par>
                        <p:par>
                          <p:cTn id="45" fill="hold">
                            <p:stCondLst>
                              <p:cond delay="3000"/>
                            </p:stCondLst>
                            <p:childTnLst>
                              <p:par>
                                <p:cTn id="46" presetID="10" presetClass="entr" presetSubtype="0" fill="hold" grpId="0"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fade">
                                      <p:cBhvr>
                                        <p:cTn id="48" dur="500"/>
                                        <p:tgtEl>
                                          <p:spTgt spid="31"/>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500"/>
                                        <p:tgtEl>
                                          <p:spTgt spid="32"/>
                                        </p:tgtEl>
                                      </p:cBhvr>
                                    </p:animEffect>
                                  </p:childTnLst>
                                </p:cTn>
                              </p:par>
                            </p:childTnLst>
                          </p:cTn>
                        </p:par>
                        <p:par>
                          <p:cTn id="54" fill="hold">
                            <p:stCondLst>
                              <p:cond delay="500"/>
                            </p:stCondLst>
                            <p:childTnLst>
                              <p:par>
                                <p:cTn id="55" presetID="10" presetClass="entr" presetSubtype="0" fill="hold" grpId="0" nodeType="after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fade">
                                      <p:cBhvr>
                                        <p:cTn id="57" dur="500"/>
                                        <p:tgtEl>
                                          <p:spTgt spid="33"/>
                                        </p:tgtEl>
                                      </p:cBhvr>
                                    </p:animEffect>
                                  </p:childTnLst>
                                </p:cTn>
                              </p:par>
                            </p:childTnLst>
                          </p:cTn>
                        </p:par>
                        <p:par>
                          <p:cTn id="58" fill="hold">
                            <p:stCondLst>
                              <p:cond delay="1000"/>
                            </p:stCondLst>
                            <p:childTnLst>
                              <p:par>
                                <p:cTn id="59" presetID="10" presetClass="entr" presetSubtype="0" fill="hold" grpId="0" nodeType="afterEffect">
                                  <p:stCondLst>
                                    <p:cond delay="0"/>
                                  </p:stCondLst>
                                  <p:childTnLst>
                                    <p:set>
                                      <p:cBhvr>
                                        <p:cTn id="60" dur="1" fill="hold">
                                          <p:stCondLst>
                                            <p:cond delay="0"/>
                                          </p:stCondLst>
                                        </p:cTn>
                                        <p:tgtEl>
                                          <p:spTgt spid="34"/>
                                        </p:tgtEl>
                                        <p:attrNameLst>
                                          <p:attrName>style.visibility</p:attrName>
                                        </p:attrNameLst>
                                      </p:cBhvr>
                                      <p:to>
                                        <p:strVal val="visible"/>
                                      </p:to>
                                    </p:set>
                                    <p:animEffect transition="in" filter="fade">
                                      <p:cBhvr>
                                        <p:cTn id="61" dur="500"/>
                                        <p:tgtEl>
                                          <p:spTgt spid="34"/>
                                        </p:tgtEl>
                                      </p:cBhvr>
                                    </p:animEffect>
                                  </p:childTnLst>
                                </p:cTn>
                              </p:par>
                            </p:childTnLst>
                          </p:cTn>
                        </p:par>
                        <p:par>
                          <p:cTn id="62" fill="hold">
                            <p:stCondLst>
                              <p:cond delay="1500"/>
                            </p:stCondLst>
                            <p:childTnLst>
                              <p:par>
                                <p:cTn id="63" presetID="10" presetClass="entr" presetSubtype="0" fill="hold" grpId="0" nodeType="afterEffect">
                                  <p:stCondLst>
                                    <p:cond delay="0"/>
                                  </p:stCondLst>
                                  <p:childTnLst>
                                    <p:set>
                                      <p:cBhvr>
                                        <p:cTn id="64" dur="1" fill="hold">
                                          <p:stCondLst>
                                            <p:cond delay="0"/>
                                          </p:stCondLst>
                                        </p:cTn>
                                        <p:tgtEl>
                                          <p:spTgt spid="35"/>
                                        </p:tgtEl>
                                        <p:attrNameLst>
                                          <p:attrName>style.visibility</p:attrName>
                                        </p:attrNameLst>
                                      </p:cBhvr>
                                      <p:to>
                                        <p:strVal val="visible"/>
                                      </p:to>
                                    </p:set>
                                    <p:animEffect transition="in" filter="fade">
                                      <p:cBhvr>
                                        <p:cTn id="65" dur="500"/>
                                        <p:tgtEl>
                                          <p:spTgt spid="35"/>
                                        </p:tgtEl>
                                      </p:cBhvr>
                                    </p:animEffect>
                                  </p:childTnLst>
                                </p:cTn>
                              </p:par>
                            </p:childTnLst>
                          </p:cTn>
                        </p:par>
                        <p:par>
                          <p:cTn id="66" fill="hold">
                            <p:stCondLst>
                              <p:cond delay="2000"/>
                            </p:stCondLst>
                            <p:childTnLst>
                              <p:par>
                                <p:cTn id="67" presetID="10" presetClass="entr" presetSubtype="0" fill="hold" grpId="0" nodeType="afterEffect">
                                  <p:stCondLst>
                                    <p:cond delay="0"/>
                                  </p:stCondLst>
                                  <p:childTnLst>
                                    <p:set>
                                      <p:cBhvr>
                                        <p:cTn id="68" dur="1" fill="hold">
                                          <p:stCondLst>
                                            <p:cond delay="0"/>
                                          </p:stCondLst>
                                        </p:cTn>
                                        <p:tgtEl>
                                          <p:spTgt spid="36"/>
                                        </p:tgtEl>
                                        <p:attrNameLst>
                                          <p:attrName>style.visibility</p:attrName>
                                        </p:attrNameLst>
                                      </p:cBhvr>
                                      <p:to>
                                        <p:strVal val="visible"/>
                                      </p:to>
                                    </p:set>
                                    <p:animEffect transition="in" filter="fade">
                                      <p:cBhvr>
                                        <p:cTn id="69" dur="500"/>
                                        <p:tgtEl>
                                          <p:spTgt spid="36"/>
                                        </p:tgtEl>
                                      </p:cBhvr>
                                    </p:animEffect>
                                  </p:childTnLst>
                                </p:cTn>
                              </p:par>
                            </p:childTnLst>
                          </p:cTn>
                        </p:par>
                        <p:par>
                          <p:cTn id="70" fill="hold">
                            <p:stCondLst>
                              <p:cond delay="2500"/>
                            </p:stCondLst>
                            <p:childTnLst>
                              <p:par>
                                <p:cTn id="71" presetID="10" presetClass="entr" presetSubtype="0" fill="hold" grpId="0" nodeType="afterEffect">
                                  <p:stCondLst>
                                    <p:cond delay="0"/>
                                  </p:stCondLst>
                                  <p:childTnLst>
                                    <p:set>
                                      <p:cBhvr>
                                        <p:cTn id="72" dur="1" fill="hold">
                                          <p:stCondLst>
                                            <p:cond delay="0"/>
                                          </p:stCondLst>
                                        </p:cTn>
                                        <p:tgtEl>
                                          <p:spTgt spid="37"/>
                                        </p:tgtEl>
                                        <p:attrNameLst>
                                          <p:attrName>style.visibility</p:attrName>
                                        </p:attrNameLst>
                                      </p:cBhvr>
                                      <p:to>
                                        <p:strVal val="visible"/>
                                      </p:to>
                                    </p:set>
                                    <p:animEffect transition="in" filter="fade">
                                      <p:cBhvr>
                                        <p:cTn id="73" dur="500"/>
                                        <p:tgtEl>
                                          <p:spTgt spid="37"/>
                                        </p:tgtEl>
                                      </p:cBhvr>
                                    </p:animEffect>
                                  </p:childTnLst>
                                </p:cTn>
                              </p:par>
                            </p:childTnLst>
                          </p:cTn>
                        </p:par>
                        <p:par>
                          <p:cTn id="74" fill="hold">
                            <p:stCondLst>
                              <p:cond delay="3000"/>
                            </p:stCondLst>
                            <p:childTnLst>
                              <p:par>
                                <p:cTn id="75" presetID="10" presetClass="entr" presetSubtype="0" fill="hold" grpId="0" nodeType="afterEffect">
                                  <p:stCondLst>
                                    <p:cond delay="0"/>
                                  </p:stCondLst>
                                  <p:childTnLst>
                                    <p:set>
                                      <p:cBhvr>
                                        <p:cTn id="76" dur="1" fill="hold">
                                          <p:stCondLst>
                                            <p:cond delay="0"/>
                                          </p:stCondLst>
                                        </p:cTn>
                                        <p:tgtEl>
                                          <p:spTgt spid="38"/>
                                        </p:tgtEl>
                                        <p:attrNameLst>
                                          <p:attrName>style.visibility</p:attrName>
                                        </p:attrNameLst>
                                      </p:cBhvr>
                                      <p:to>
                                        <p:strVal val="visible"/>
                                      </p:to>
                                    </p:set>
                                    <p:animEffect transition="in" filter="fade">
                                      <p:cBhvr>
                                        <p:cTn id="77" dur="500"/>
                                        <p:tgtEl>
                                          <p:spTgt spid="38"/>
                                        </p:tgtEl>
                                      </p:cBhvr>
                                    </p:animEffect>
                                  </p:childTnLst>
                                </p:cTn>
                              </p:par>
                            </p:childTnLst>
                          </p:cTn>
                        </p:par>
                        <p:par>
                          <p:cTn id="78" fill="hold">
                            <p:stCondLst>
                              <p:cond delay="3500"/>
                            </p:stCondLst>
                            <p:childTnLst>
                              <p:par>
                                <p:cTn id="79" presetID="10" presetClass="entr" presetSubtype="0" fill="hold" grpId="0" nodeType="afterEffect">
                                  <p:stCondLst>
                                    <p:cond delay="0"/>
                                  </p:stCondLst>
                                  <p:childTnLst>
                                    <p:set>
                                      <p:cBhvr>
                                        <p:cTn id="80" dur="1" fill="hold">
                                          <p:stCondLst>
                                            <p:cond delay="0"/>
                                          </p:stCondLst>
                                        </p:cTn>
                                        <p:tgtEl>
                                          <p:spTgt spid="39"/>
                                        </p:tgtEl>
                                        <p:attrNameLst>
                                          <p:attrName>style.visibility</p:attrName>
                                        </p:attrNameLst>
                                      </p:cBhvr>
                                      <p:to>
                                        <p:strVal val="visible"/>
                                      </p:to>
                                    </p:set>
                                    <p:animEffect transition="in" filter="fade">
                                      <p:cBhvr>
                                        <p:cTn id="81" dur="500"/>
                                        <p:tgtEl>
                                          <p:spTgt spid="39"/>
                                        </p:tgtEl>
                                      </p:cBhvr>
                                    </p:animEffect>
                                  </p:childTnLst>
                                </p:cTn>
                              </p:par>
                            </p:childTnLst>
                          </p:cTn>
                        </p:par>
                        <p:par>
                          <p:cTn id="82" fill="hold">
                            <p:stCondLst>
                              <p:cond delay="4000"/>
                            </p:stCondLst>
                            <p:childTnLst>
                              <p:par>
                                <p:cTn id="83" presetID="10" presetClass="entr" presetSubtype="0" fill="hold" grpId="0" nodeType="afterEffect">
                                  <p:stCondLst>
                                    <p:cond delay="0"/>
                                  </p:stCondLst>
                                  <p:childTnLst>
                                    <p:set>
                                      <p:cBhvr>
                                        <p:cTn id="84" dur="1" fill="hold">
                                          <p:stCondLst>
                                            <p:cond delay="0"/>
                                          </p:stCondLst>
                                        </p:cTn>
                                        <p:tgtEl>
                                          <p:spTgt spid="40"/>
                                        </p:tgtEl>
                                        <p:attrNameLst>
                                          <p:attrName>style.visibility</p:attrName>
                                        </p:attrNameLst>
                                      </p:cBhvr>
                                      <p:to>
                                        <p:strVal val="visible"/>
                                      </p:to>
                                    </p:set>
                                    <p:animEffect transition="in" filter="fade">
                                      <p:cBhvr>
                                        <p:cTn id="85" dur="500"/>
                                        <p:tgtEl>
                                          <p:spTgt spid="40"/>
                                        </p:tgtEl>
                                      </p:cBhvr>
                                    </p:animEffect>
                                  </p:childTnLst>
                                </p:cTn>
                              </p:par>
                            </p:childTnLst>
                          </p:cTn>
                        </p:par>
                        <p:par>
                          <p:cTn id="86" fill="hold">
                            <p:stCondLst>
                              <p:cond delay="4500"/>
                            </p:stCondLst>
                            <p:childTnLst>
                              <p:par>
                                <p:cTn id="87" presetID="10" presetClass="entr" presetSubtype="0" fill="hold" grpId="0" nodeType="afterEffect">
                                  <p:stCondLst>
                                    <p:cond delay="0"/>
                                  </p:stCondLst>
                                  <p:childTnLst>
                                    <p:set>
                                      <p:cBhvr>
                                        <p:cTn id="88" dur="1" fill="hold">
                                          <p:stCondLst>
                                            <p:cond delay="0"/>
                                          </p:stCondLst>
                                        </p:cTn>
                                        <p:tgtEl>
                                          <p:spTgt spid="41"/>
                                        </p:tgtEl>
                                        <p:attrNameLst>
                                          <p:attrName>style.visibility</p:attrName>
                                        </p:attrNameLst>
                                      </p:cBhvr>
                                      <p:to>
                                        <p:strVal val="visible"/>
                                      </p:to>
                                    </p:set>
                                    <p:animEffect transition="in" filter="fade">
                                      <p:cBhvr>
                                        <p:cTn id="89" dur="500"/>
                                        <p:tgtEl>
                                          <p:spTgt spid="41"/>
                                        </p:tgtEl>
                                      </p:cBhvr>
                                    </p:animEffect>
                                  </p:childTnLst>
                                </p:cTn>
                              </p:par>
                            </p:childTnLst>
                          </p:cTn>
                        </p:par>
                        <p:par>
                          <p:cTn id="90" fill="hold">
                            <p:stCondLst>
                              <p:cond delay="5000"/>
                            </p:stCondLst>
                            <p:childTnLst>
                              <p:par>
                                <p:cTn id="91" presetID="10" presetClass="entr" presetSubtype="0" fill="hold" grpId="0" nodeType="afterEffect">
                                  <p:stCondLst>
                                    <p:cond delay="0"/>
                                  </p:stCondLst>
                                  <p:childTnLst>
                                    <p:set>
                                      <p:cBhvr>
                                        <p:cTn id="92" dur="1" fill="hold">
                                          <p:stCondLst>
                                            <p:cond delay="0"/>
                                          </p:stCondLst>
                                        </p:cTn>
                                        <p:tgtEl>
                                          <p:spTgt spid="44"/>
                                        </p:tgtEl>
                                        <p:attrNameLst>
                                          <p:attrName>style.visibility</p:attrName>
                                        </p:attrNameLst>
                                      </p:cBhvr>
                                      <p:to>
                                        <p:strVal val="visible"/>
                                      </p:to>
                                    </p:set>
                                    <p:animEffect transition="in" filter="fade">
                                      <p:cBhvr>
                                        <p:cTn id="93" dur="500"/>
                                        <p:tgtEl>
                                          <p:spTgt spid="44"/>
                                        </p:tgtEl>
                                      </p:cBhvr>
                                    </p:animEffect>
                                  </p:childTnLst>
                                </p:cTn>
                              </p:par>
                            </p:childTnLst>
                          </p:cTn>
                        </p:par>
                        <p:par>
                          <p:cTn id="94" fill="hold">
                            <p:stCondLst>
                              <p:cond delay="5500"/>
                            </p:stCondLst>
                            <p:childTnLst>
                              <p:par>
                                <p:cTn id="95" presetID="10" presetClass="entr" presetSubtype="0" fill="hold" grpId="0" nodeType="afterEffect">
                                  <p:stCondLst>
                                    <p:cond delay="0"/>
                                  </p:stCondLst>
                                  <p:childTnLst>
                                    <p:set>
                                      <p:cBhvr>
                                        <p:cTn id="96" dur="1" fill="hold">
                                          <p:stCondLst>
                                            <p:cond delay="0"/>
                                          </p:stCondLst>
                                        </p:cTn>
                                        <p:tgtEl>
                                          <p:spTgt spid="45"/>
                                        </p:tgtEl>
                                        <p:attrNameLst>
                                          <p:attrName>style.visibility</p:attrName>
                                        </p:attrNameLst>
                                      </p:cBhvr>
                                      <p:to>
                                        <p:strVal val="visible"/>
                                      </p:to>
                                    </p:set>
                                    <p:animEffect transition="in" filter="fade">
                                      <p:cBhvr>
                                        <p:cTn id="97" dur="500"/>
                                        <p:tgtEl>
                                          <p:spTgt spid="45"/>
                                        </p:tgtEl>
                                      </p:cBhvr>
                                    </p:animEffect>
                                  </p:childTnLst>
                                </p:cTn>
                              </p:par>
                            </p:childTnLst>
                          </p:cTn>
                        </p:par>
                        <p:par>
                          <p:cTn id="98" fill="hold">
                            <p:stCondLst>
                              <p:cond delay="6000"/>
                            </p:stCondLst>
                            <p:childTnLst>
                              <p:par>
                                <p:cTn id="99" presetID="10" presetClass="entr" presetSubtype="0" fill="hold" grpId="0" nodeType="afterEffect">
                                  <p:stCondLst>
                                    <p:cond delay="0"/>
                                  </p:stCondLst>
                                  <p:childTnLst>
                                    <p:set>
                                      <p:cBhvr>
                                        <p:cTn id="100" dur="1" fill="hold">
                                          <p:stCondLst>
                                            <p:cond delay="0"/>
                                          </p:stCondLst>
                                        </p:cTn>
                                        <p:tgtEl>
                                          <p:spTgt spid="43"/>
                                        </p:tgtEl>
                                        <p:attrNameLst>
                                          <p:attrName>style.visibility</p:attrName>
                                        </p:attrNameLst>
                                      </p:cBhvr>
                                      <p:to>
                                        <p:strVal val="visible"/>
                                      </p:to>
                                    </p:set>
                                    <p:animEffect transition="in" filter="fade">
                                      <p:cBhvr>
                                        <p:cTn id="101" dur="500"/>
                                        <p:tgtEl>
                                          <p:spTgt spid="43"/>
                                        </p:tgtEl>
                                      </p:cBhvr>
                                    </p:animEffect>
                                  </p:childTnLst>
                                </p:cTn>
                              </p:par>
                            </p:childTnLst>
                          </p:cTn>
                        </p:par>
                        <p:par>
                          <p:cTn id="102" fill="hold">
                            <p:stCondLst>
                              <p:cond delay="6500"/>
                            </p:stCondLst>
                            <p:childTnLst>
                              <p:par>
                                <p:cTn id="103" presetID="10" presetClass="entr" presetSubtype="0" fill="hold" grpId="0" nodeType="afterEffect">
                                  <p:stCondLst>
                                    <p:cond delay="0"/>
                                  </p:stCondLst>
                                  <p:childTnLst>
                                    <p:set>
                                      <p:cBhvr>
                                        <p:cTn id="104" dur="1" fill="hold">
                                          <p:stCondLst>
                                            <p:cond delay="0"/>
                                          </p:stCondLst>
                                        </p:cTn>
                                        <p:tgtEl>
                                          <p:spTgt spid="42"/>
                                        </p:tgtEl>
                                        <p:attrNameLst>
                                          <p:attrName>style.visibility</p:attrName>
                                        </p:attrNameLst>
                                      </p:cBhvr>
                                      <p:to>
                                        <p:strVal val="visible"/>
                                      </p:to>
                                    </p:set>
                                    <p:animEffect transition="in" filter="fade">
                                      <p:cBhvr>
                                        <p:cTn id="105" dur="500"/>
                                        <p:tgtEl>
                                          <p:spTgt spid="42"/>
                                        </p:tgtEl>
                                      </p:cBhvr>
                                    </p:animEffect>
                                  </p:childTnLst>
                                </p:cTn>
                              </p:par>
                            </p:childTnLst>
                          </p:cTn>
                        </p:par>
                      </p:childTnLst>
                    </p:cTn>
                  </p:par>
                  <p:par>
                    <p:cTn id="106" fill="hold">
                      <p:stCondLst>
                        <p:cond delay="indefinite"/>
                      </p:stCondLst>
                      <p:childTnLst>
                        <p:par>
                          <p:cTn id="107" fill="hold">
                            <p:stCondLst>
                              <p:cond delay="0"/>
                            </p:stCondLst>
                            <p:childTnLst>
                              <p:par>
                                <p:cTn id="108" presetID="10" presetClass="entr" presetSubtype="0" fill="hold" grpId="0" nodeType="clickEffect">
                                  <p:stCondLst>
                                    <p:cond delay="0"/>
                                  </p:stCondLst>
                                  <p:childTnLst>
                                    <p:set>
                                      <p:cBhvr>
                                        <p:cTn id="109" dur="1" fill="hold">
                                          <p:stCondLst>
                                            <p:cond delay="0"/>
                                          </p:stCondLst>
                                        </p:cTn>
                                        <p:tgtEl>
                                          <p:spTgt spid="46"/>
                                        </p:tgtEl>
                                        <p:attrNameLst>
                                          <p:attrName>style.visibility</p:attrName>
                                        </p:attrNameLst>
                                      </p:cBhvr>
                                      <p:to>
                                        <p:strVal val="visible"/>
                                      </p:to>
                                    </p:set>
                                    <p:animEffect transition="in" filter="fade">
                                      <p:cBhvr>
                                        <p:cTn id="110" dur="500"/>
                                        <p:tgtEl>
                                          <p:spTgt spid="46"/>
                                        </p:tgtEl>
                                      </p:cBhvr>
                                    </p:animEffect>
                                  </p:childTnLst>
                                </p:cTn>
                              </p:par>
                            </p:childTnLst>
                          </p:cTn>
                        </p:par>
                        <p:par>
                          <p:cTn id="111" fill="hold">
                            <p:stCondLst>
                              <p:cond delay="500"/>
                            </p:stCondLst>
                            <p:childTnLst>
                              <p:par>
                                <p:cTn id="112" presetID="10" presetClass="entr" presetSubtype="0" fill="hold" grpId="0" nodeType="afterEffect">
                                  <p:stCondLst>
                                    <p:cond delay="0"/>
                                  </p:stCondLst>
                                  <p:childTnLst>
                                    <p:set>
                                      <p:cBhvr>
                                        <p:cTn id="113" dur="1" fill="hold">
                                          <p:stCondLst>
                                            <p:cond delay="0"/>
                                          </p:stCondLst>
                                        </p:cTn>
                                        <p:tgtEl>
                                          <p:spTgt spid="47"/>
                                        </p:tgtEl>
                                        <p:attrNameLst>
                                          <p:attrName>style.visibility</p:attrName>
                                        </p:attrNameLst>
                                      </p:cBhvr>
                                      <p:to>
                                        <p:strVal val="visible"/>
                                      </p:to>
                                    </p:set>
                                    <p:animEffect transition="in" filter="fade">
                                      <p:cBhvr>
                                        <p:cTn id="114" dur="500"/>
                                        <p:tgtEl>
                                          <p:spTgt spid="47"/>
                                        </p:tgtEl>
                                      </p:cBhvr>
                                    </p:animEffect>
                                  </p:childTnLst>
                                </p:cTn>
                              </p:par>
                            </p:childTnLst>
                          </p:cTn>
                        </p:par>
                        <p:par>
                          <p:cTn id="115" fill="hold">
                            <p:stCondLst>
                              <p:cond delay="1000"/>
                            </p:stCondLst>
                            <p:childTnLst>
                              <p:par>
                                <p:cTn id="116" presetID="10" presetClass="entr" presetSubtype="0" fill="hold" grpId="0" nodeType="afterEffect">
                                  <p:stCondLst>
                                    <p:cond delay="0"/>
                                  </p:stCondLst>
                                  <p:childTnLst>
                                    <p:set>
                                      <p:cBhvr>
                                        <p:cTn id="117" dur="1" fill="hold">
                                          <p:stCondLst>
                                            <p:cond delay="0"/>
                                          </p:stCondLst>
                                        </p:cTn>
                                        <p:tgtEl>
                                          <p:spTgt spid="48"/>
                                        </p:tgtEl>
                                        <p:attrNameLst>
                                          <p:attrName>style.visibility</p:attrName>
                                        </p:attrNameLst>
                                      </p:cBhvr>
                                      <p:to>
                                        <p:strVal val="visible"/>
                                      </p:to>
                                    </p:set>
                                    <p:animEffect transition="in" filter="fade">
                                      <p:cBhvr>
                                        <p:cTn id="118" dur="500"/>
                                        <p:tgtEl>
                                          <p:spTgt spid="48"/>
                                        </p:tgtEl>
                                      </p:cBhvr>
                                    </p:animEffect>
                                  </p:childTnLst>
                                </p:cTn>
                              </p:par>
                            </p:childTnLst>
                          </p:cTn>
                        </p:par>
                        <p:par>
                          <p:cTn id="119" fill="hold">
                            <p:stCondLst>
                              <p:cond delay="1500"/>
                            </p:stCondLst>
                            <p:childTnLst>
                              <p:par>
                                <p:cTn id="120" presetID="10" presetClass="entr" presetSubtype="0" fill="hold" grpId="0" nodeType="afterEffect">
                                  <p:stCondLst>
                                    <p:cond delay="0"/>
                                  </p:stCondLst>
                                  <p:childTnLst>
                                    <p:set>
                                      <p:cBhvr>
                                        <p:cTn id="121" dur="1" fill="hold">
                                          <p:stCondLst>
                                            <p:cond delay="0"/>
                                          </p:stCondLst>
                                        </p:cTn>
                                        <p:tgtEl>
                                          <p:spTgt spid="49"/>
                                        </p:tgtEl>
                                        <p:attrNameLst>
                                          <p:attrName>style.visibility</p:attrName>
                                        </p:attrNameLst>
                                      </p:cBhvr>
                                      <p:to>
                                        <p:strVal val="visible"/>
                                      </p:to>
                                    </p:set>
                                    <p:animEffect transition="in" filter="fade">
                                      <p:cBhvr>
                                        <p:cTn id="122" dur="500"/>
                                        <p:tgtEl>
                                          <p:spTgt spid="49"/>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50"/>
                                        </p:tgtEl>
                                        <p:attrNameLst>
                                          <p:attrName>style.visibility</p:attrName>
                                        </p:attrNameLst>
                                      </p:cBhvr>
                                      <p:to>
                                        <p:strVal val="visible"/>
                                      </p:to>
                                    </p:set>
                                    <p:animEffect transition="in" filter="fade">
                                      <p:cBhvr>
                                        <p:cTn id="127" dur="500"/>
                                        <p:tgtEl>
                                          <p:spTgt spid="50"/>
                                        </p:tgtEl>
                                      </p:cBhvr>
                                    </p:animEffect>
                                  </p:childTnLst>
                                </p:cTn>
                              </p:par>
                            </p:childTnLst>
                          </p:cTn>
                        </p:par>
                        <p:par>
                          <p:cTn id="128" fill="hold">
                            <p:stCondLst>
                              <p:cond delay="500"/>
                            </p:stCondLst>
                            <p:childTnLst>
                              <p:par>
                                <p:cTn id="129" presetID="10" presetClass="entr" presetSubtype="0" fill="hold" grpId="0" nodeType="afterEffect">
                                  <p:stCondLst>
                                    <p:cond delay="0"/>
                                  </p:stCondLst>
                                  <p:childTnLst>
                                    <p:set>
                                      <p:cBhvr>
                                        <p:cTn id="130" dur="1" fill="hold">
                                          <p:stCondLst>
                                            <p:cond delay="0"/>
                                          </p:stCondLst>
                                        </p:cTn>
                                        <p:tgtEl>
                                          <p:spTgt spid="51"/>
                                        </p:tgtEl>
                                        <p:attrNameLst>
                                          <p:attrName>style.visibility</p:attrName>
                                        </p:attrNameLst>
                                      </p:cBhvr>
                                      <p:to>
                                        <p:strVal val="visible"/>
                                      </p:to>
                                    </p:set>
                                    <p:animEffect transition="in" filter="fade">
                                      <p:cBhvr>
                                        <p:cTn id="131" dur="500"/>
                                        <p:tgtEl>
                                          <p:spTgt spid="51"/>
                                        </p:tgtEl>
                                      </p:cBhvr>
                                    </p:animEffect>
                                  </p:childTnLst>
                                </p:cTn>
                              </p:par>
                            </p:childTnLst>
                          </p:cTn>
                        </p:par>
                      </p:childTnLst>
                    </p:cTn>
                  </p:par>
                  <p:par>
                    <p:cTn id="132" fill="hold">
                      <p:stCondLst>
                        <p:cond delay="indefinite"/>
                      </p:stCondLst>
                      <p:childTnLst>
                        <p:par>
                          <p:cTn id="133" fill="hold">
                            <p:stCondLst>
                              <p:cond delay="0"/>
                            </p:stCondLst>
                            <p:childTnLst>
                              <p:par>
                                <p:cTn id="134" presetID="10" presetClass="exit" presetSubtype="0" fill="hold" grpId="1" nodeType="clickEffect">
                                  <p:stCondLst>
                                    <p:cond delay="0"/>
                                  </p:stCondLst>
                                  <p:childTnLst>
                                    <p:animEffect transition="out" filter="fade">
                                      <p:cBhvr>
                                        <p:cTn id="135" dur="2000"/>
                                        <p:tgtEl>
                                          <p:spTgt spid="25"/>
                                        </p:tgtEl>
                                      </p:cBhvr>
                                    </p:animEffect>
                                    <p:set>
                                      <p:cBhvr>
                                        <p:cTn id="136" dur="1" fill="hold">
                                          <p:stCondLst>
                                            <p:cond delay="1999"/>
                                          </p:stCondLst>
                                        </p:cTn>
                                        <p:tgtEl>
                                          <p:spTgt spid="25"/>
                                        </p:tgtEl>
                                        <p:attrNameLst>
                                          <p:attrName>style.visibility</p:attrName>
                                        </p:attrNameLst>
                                      </p:cBhvr>
                                      <p:to>
                                        <p:strVal val="hidden"/>
                                      </p:to>
                                    </p:set>
                                  </p:childTnLst>
                                </p:cTn>
                              </p:par>
                              <p:par>
                                <p:cTn id="137" presetID="10" presetClass="exit" presetSubtype="0" fill="hold" grpId="1" nodeType="withEffect">
                                  <p:stCondLst>
                                    <p:cond delay="0"/>
                                  </p:stCondLst>
                                  <p:childTnLst>
                                    <p:animEffect transition="out" filter="fade">
                                      <p:cBhvr>
                                        <p:cTn id="138" dur="2000"/>
                                        <p:tgtEl>
                                          <p:spTgt spid="26"/>
                                        </p:tgtEl>
                                      </p:cBhvr>
                                    </p:animEffect>
                                    <p:set>
                                      <p:cBhvr>
                                        <p:cTn id="139" dur="1" fill="hold">
                                          <p:stCondLst>
                                            <p:cond delay="1999"/>
                                          </p:stCondLst>
                                        </p:cTn>
                                        <p:tgtEl>
                                          <p:spTgt spid="26"/>
                                        </p:tgtEl>
                                        <p:attrNameLst>
                                          <p:attrName>style.visibility</p:attrName>
                                        </p:attrNameLst>
                                      </p:cBhvr>
                                      <p:to>
                                        <p:strVal val="hidden"/>
                                      </p:to>
                                    </p:set>
                                  </p:childTnLst>
                                </p:cTn>
                              </p:par>
                              <p:par>
                                <p:cTn id="140" presetID="10" presetClass="exit" presetSubtype="0" fill="hold" grpId="1" nodeType="withEffect">
                                  <p:stCondLst>
                                    <p:cond delay="0"/>
                                  </p:stCondLst>
                                  <p:childTnLst>
                                    <p:animEffect transition="out" filter="fade">
                                      <p:cBhvr>
                                        <p:cTn id="141" dur="2000"/>
                                        <p:tgtEl>
                                          <p:spTgt spid="27"/>
                                        </p:tgtEl>
                                      </p:cBhvr>
                                    </p:animEffect>
                                    <p:set>
                                      <p:cBhvr>
                                        <p:cTn id="142" dur="1" fill="hold">
                                          <p:stCondLst>
                                            <p:cond delay="1999"/>
                                          </p:stCondLst>
                                        </p:cTn>
                                        <p:tgtEl>
                                          <p:spTgt spid="27"/>
                                        </p:tgtEl>
                                        <p:attrNameLst>
                                          <p:attrName>style.visibility</p:attrName>
                                        </p:attrNameLst>
                                      </p:cBhvr>
                                      <p:to>
                                        <p:strVal val="hidden"/>
                                      </p:to>
                                    </p:set>
                                  </p:childTnLst>
                                </p:cTn>
                              </p:par>
                              <p:par>
                                <p:cTn id="143" presetID="10" presetClass="exit" presetSubtype="0" fill="hold" grpId="1" nodeType="withEffect">
                                  <p:stCondLst>
                                    <p:cond delay="0"/>
                                  </p:stCondLst>
                                  <p:childTnLst>
                                    <p:animEffect transition="out" filter="fade">
                                      <p:cBhvr>
                                        <p:cTn id="144" dur="2000"/>
                                        <p:tgtEl>
                                          <p:spTgt spid="30"/>
                                        </p:tgtEl>
                                      </p:cBhvr>
                                    </p:animEffect>
                                    <p:set>
                                      <p:cBhvr>
                                        <p:cTn id="145" dur="1" fill="hold">
                                          <p:stCondLst>
                                            <p:cond delay="1999"/>
                                          </p:stCondLst>
                                        </p:cTn>
                                        <p:tgtEl>
                                          <p:spTgt spid="30"/>
                                        </p:tgtEl>
                                        <p:attrNameLst>
                                          <p:attrName>style.visibility</p:attrName>
                                        </p:attrNameLst>
                                      </p:cBhvr>
                                      <p:to>
                                        <p:strVal val="hidden"/>
                                      </p:to>
                                    </p:set>
                                  </p:childTnLst>
                                </p:cTn>
                              </p:par>
                              <p:par>
                                <p:cTn id="146" presetID="10" presetClass="exit" presetSubtype="0" fill="hold" grpId="1" nodeType="withEffect">
                                  <p:stCondLst>
                                    <p:cond delay="0"/>
                                  </p:stCondLst>
                                  <p:childTnLst>
                                    <p:animEffect transition="out" filter="fade">
                                      <p:cBhvr>
                                        <p:cTn id="147" dur="2000"/>
                                        <p:tgtEl>
                                          <p:spTgt spid="32"/>
                                        </p:tgtEl>
                                      </p:cBhvr>
                                    </p:animEffect>
                                    <p:set>
                                      <p:cBhvr>
                                        <p:cTn id="148" dur="1" fill="hold">
                                          <p:stCondLst>
                                            <p:cond delay="1999"/>
                                          </p:stCondLst>
                                        </p:cTn>
                                        <p:tgtEl>
                                          <p:spTgt spid="32"/>
                                        </p:tgtEl>
                                        <p:attrNameLst>
                                          <p:attrName>style.visibility</p:attrName>
                                        </p:attrNameLst>
                                      </p:cBhvr>
                                      <p:to>
                                        <p:strVal val="hidden"/>
                                      </p:to>
                                    </p:set>
                                  </p:childTnLst>
                                </p:cTn>
                              </p:par>
                              <p:par>
                                <p:cTn id="149" presetID="10" presetClass="exit" presetSubtype="0" fill="hold" grpId="1" nodeType="withEffect">
                                  <p:stCondLst>
                                    <p:cond delay="0"/>
                                  </p:stCondLst>
                                  <p:childTnLst>
                                    <p:animEffect transition="out" filter="fade">
                                      <p:cBhvr>
                                        <p:cTn id="150" dur="2000"/>
                                        <p:tgtEl>
                                          <p:spTgt spid="33"/>
                                        </p:tgtEl>
                                      </p:cBhvr>
                                    </p:animEffect>
                                    <p:set>
                                      <p:cBhvr>
                                        <p:cTn id="151" dur="1" fill="hold">
                                          <p:stCondLst>
                                            <p:cond delay="1999"/>
                                          </p:stCondLst>
                                        </p:cTn>
                                        <p:tgtEl>
                                          <p:spTgt spid="33"/>
                                        </p:tgtEl>
                                        <p:attrNameLst>
                                          <p:attrName>style.visibility</p:attrName>
                                        </p:attrNameLst>
                                      </p:cBhvr>
                                      <p:to>
                                        <p:strVal val="hidden"/>
                                      </p:to>
                                    </p:set>
                                  </p:childTnLst>
                                </p:cTn>
                              </p:par>
                              <p:par>
                                <p:cTn id="152" presetID="10" presetClass="exit" presetSubtype="0" fill="hold" grpId="1" nodeType="withEffect">
                                  <p:stCondLst>
                                    <p:cond delay="0"/>
                                  </p:stCondLst>
                                  <p:childTnLst>
                                    <p:animEffect transition="out" filter="fade">
                                      <p:cBhvr>
                                        <p:cTn id="153" dur="2000"/>
                                        <p:tgtEl>
                                          <p:spTgt spid="34"/>
                                        </p:tgtEl>
                                      </p:cBhvr>
                                    </p:animEffect>
                                    <p:set>
                                      <p:cBhvr>
                                        <p:cTn id="154" dur="1" fill="hold">
                                          <p:stCondLst>
                                            <p:cond delay="1999"/>
                                          </p:stCondLst>
                                        </p:cTn>
                                        <p:tgtEl>
                                          <p:spTgt spid="34"/>
                                        </p:tgtEl>
                                        <p:attrNameLst>
                                          <p:attrName>style.visibility</p:attrName>
                                        </p:attrNameLst>
                                      </p:cBhvr>
                                      <p:to>
                                        <p:strVal val="hidden"/>
                                      </p:to>
                                    </p:set>
                                  </p:childTnLst>
                                </p:cTn>
                              </p:par>
                              <p:par>
                                <p:cTn id="155" presetID="10" presetClass="exit" presetSubtype="0" fill="hold" grpId="1" nodeType="withEffect">
                                  <p:stCondLst>
                                    <p:cond delay="0"/>
                                  </p:stCondLst>
                                  <p:childTnLst>
                                    <p:animEffect transition="out" filter="fade">
                                      <p:cBhvr>
                                        <p:cTn id="156" dur="2000"/>
                                        <p:tgtEl>
                                          <p:spTgt spid="46"/>
                                        </p:tgtEl>
                                      </p:cBhvr>
                                    </p:animEffect>
                                    <p:set>
                                      <p:cBhvr>
                                        <p:cTn id="157" dur="1" fill="hold">
                                          <p:stCondLst>
                                            <p:cond delay="1999"/>
                                          </p:stCondLst>
                                        </p:cTn>
                                        <p:tgtEl>
                                          <p:spTgt spid="46"/>
                                        </p:tgtEl>
                                        <p:attrNameLst>
                                          <p:attrName>style.visibility</p:attrName>
                                        </p:attrNameLst>
                                      </p:cBhvr>
                                      <p:to>
                                        <p:strVal val="hidden"/>
                                      </p:to>
                                    </p:set>
                                  </p:childTnLst>
                                </p:cTn>
                              </p:par>
                              <p:par>
                                <p:cTn id="158" presetID="10" presetClass="exit" presetSubtype="0" fill="hold" grpId="1" nodeType="withEffect">
                                  <p:stCondLst>
                                    <p:cond delay="0"/>
                                  </p:stCondLst>
                                  <p:childTnLst>
                                    <p:animEffect transition="out" filter="fade">
                                      <p:cBhvr>
                                        <p:cTn id="159" dur="2000"/>
                                        <p:tgtEl>
                                          <p:spTgt spid="47"/>
                                        </p:tgtEl>
                                      </p:cBhvr>
                                    </p:animEffect>
                                    <p:set>
                                      <p:cBhvr>
                                        <p:cTn id="160" dur="1" fill="hold">
                                          <p:stCondLst>
                                            <p:cond delay="1999"/>
                                          </p:stCondLst>
                                        </p:cTn>
                                        <p:tgtEl>
                                          <p:spTgt spid="47"/>
                                        </p:tgtEl>
                                        <p:attrNameLst>
                                          <p:attrName>style.visibility</p:attrName>
                                        </p:attrNameLst>
                                      </p:cBhvr>
                                      <p:to>
                                        <p:strVal val="hidden"/>
                                      </p:to>
                                    </p:set>
                                  </p:childTnLst>
                                </p:cTn>
                              </p:par>
                              <p:par>
                                <p:cTn id="161" presetID="10" presetClass="exit" presetSubtype="0" fill="hold" grpId="1" nodeType="withEffect">
                                  <p:stCondLst>
                                    <p:cond delay="0"/>
                                  </p:stCondLst>
                                  <p:childTnLst>
                                    <p:animEffect transition="out" filter="fade">
                                      <p:cBhvr>
                                        <p:cTn id="162" dur="2000"/>
                                        <p:tgtEl>
                                          <p:spTgt spid="45"/>
                                        </p:tgtEl>
                                      </p:cBhvr>
                                    </p:animEffect>
                                    <p:set>
                                      <p:cBhvr>
                                        <p:cTn id="163" dur="1" fill="hold">
                                          <p:stCondLst>
                                            <p:cond delay="1999"/>
                                          </p:stCondLst>
                                        </p:cTn>
                                        <p:tgtEl>
                                          <p:spTgt spid="45"/>
                                        </p:tgtEl>
                                        <p:attrNameLst>
                                          <p:attrName>style.visibility</p:attrName>
                                        </p:attrNameLst>
                                      </p:cBhvr>
                                      <p:to>
                                        <p:strVal val="hidden"/>
                                      </p:to>
                                    </p:set>
                                  </p:childTnLst>
                                </p:cTn>
                              </p:par>
                              <p:par>
                                <p:cTn id="164" presetID="10" presetClass="exit" presetSubtype="0" fill="hold" grpId="1" nodeType="withEffect">
                                  <p:stCondLst>
                                    <p:cond delay="0"/>
                                  </p:stCondLst>
                                  <p:childTnLst>
                                    <p:animEffect transition="out" filter="fade">
                                      <p:cBhvr>
                                        <p:cTn id="165" dur="2000"/>
                                        <p:tgtEl>
                                          <p:spTgt spid="48"/>
                                        </p:tgtEl>
                                      </p:cBhvr>
                                    </p:animEffect>
                                    <p:set>
                                      <p:cBhvr>
                                        <p:cTn id="166" dur="1" fill="hold">
                                          <p:stCondLst>
                                            <p:cond delay="1999"/>
                                          </p:stCondLst>
                                        </p:cTn>
                                        <p:tgtEl>
                                          <p:spTgt spid="48"/>
                                        </p:tgtEl>
                                        <p:attrNameLst>
                                          <p:attrName>style.visibility</p:attrName>
                                        </p:attrNameLst>
                                      </p:cBhvr>
                                      <p:to>
                                        <p:strVal val="hidden"/>
                                      </p:to>
                                    </p:set>
                                  </p:childTnLst>
                                </p:cTn>
                              </p:par>
                              <p:par>
                                <p:cTn id="167" presetID="10" presetClass="exit" presetSubtype="0" fill="hold" grpId="1" nodeType="withEffect">
                                  <p:stCondLst>
                                    <p:cond delay="0"/>
                                  </p:stCondLst>
                                  <p:childTnLst>
                                    <p:animEffect transition="out" filter="fade">
                                      <p:cBhvr>
                                        <p:cTn id="168" dur="2000"/>
                                        <p:tgtEl>
                                          <p:spTgt spid="49"/>
                                        </p:tgtEl>
                                      </p:cBhvr>
                                    </p:animEffect>
                                    <p:set>
                                      <p:cBhvr>
                                        <p:cTn id="169" dur="1" fill="hold">
                                          <p:stCondLst>
                                            <p:cond delay="1999"/>
                                          </p:stCondLst>
                                        </p:cTn>
                                        <p:tgtEl>
                                          <p:spTgt spid="4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2" grpId="0"/>
      <p:bldP spid="23" grpId="0"/>
      <p:bldP spid="24" grpId="0"/>
      <p:bldP spid="25" grpId="0"/>
      <p:bldP spid="25" grpId="1"/>
      <p:bldP spid="26" grpId="0"/>
      <p:bldP spid="26" grpId="1"/>
      <p:bldP spid="27" grpId="0"/>
      <p:bldP spid="27" grpId="1"/>
      <p:bldP spid="28" grpId="0"/>
      <p:bldP spid="29" grpId="0"/>
      <p:bldP spid="30" grpId="0"/>
      <p:bldP spid="30" grpId="1"/>
      <p:bldP spid="31" grpId="0"/>
      <p:bldP spid="32" grpId="0"/>
      <p:bldP spid="32" grpId="1"/>
      <p:bldP spid="33" grpId="0"/>
      <p:bldP spid="33" grpId="1"/>
      <p:bldP spid="34" grpId="0"/>
      <p:bldP spid="34" grpId="1"/>
      <p:bldP spid="35" grpId="0"/>
      <p:bldP spid="36" grpId="0"/>
      <p:bldP spid="37" grpId="0"/>
      <p:bldP spid="38" grpId="0"/>
      <p:bldP spid="39" grpId="0"/>
      <p:bldP spid="40" grpId="0"/>
      <p:bldP spid="41" grpId="0"/>
      <p:bldP spid="42" grpId="0"/>
      <p:bldP spid="43" grpId="0"/>
      <p:bldP spid="44" grpId="0"/>
      <p:bldP spid="45" grpId="0"/>
      <p:bldP spid="45" grpId="1"/>
      <p:bldP spid="46" grpId="0"/>
      <p:bldP spid="46" grpId="1"/>
      <p:bldP spid="47" grpId="0"/>
      <p:bldP spid="47" grpId="1"/>
      <p:bldP spid="48" grpId="0"/>
      <p:bldP spid="48" grpId="1"/>
      <p:bldP spid="49" grpId="0"/>
      <p:bldP spid="49" grpId="1"/>
      <p:bldP spid="50" grpId="0"/>
      <p:bldP spid="51" grpId="0"/>
    </p:bldLst>
  </p:timing>
</p:sld>
</file>

<file path=ppt/theme/theme1.xml><?xml version="1.0" encoding="utf-8"?>
<a:theme xmlns:a="http://schemas.openxmlformats.org/drawingml/2006/main" name="Office Theme">
  <a:themeElements>
    <a:clrScheme name="1st Corinthians">
      <a:dk1>
        <a:sysClr val="windowText" lastClr="000000"/>
      </a:dk1>
      <a:lt1>
        <a:srgbClr val="00000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1st Corinthians">
      <a:majorFont>
        <a:latin typeface="GreeceBlack"/>
        <a:ea typeface=""/>
        <a:cs typeface=""/>
      </a:majorFont>
      <a:minorFont>
        <a:latin typeface="GreeceBlac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3600" dirty="0">
            <a:latin typeface="GreeceBlack" panose="020B0600000000000000" pitchFamily="34" charset="0"/>
          </a:defRPr>
        </a:defPPr>
      </a:lstStyle>
    </a:txDef>
  </a:objectDefaults>
  <a:extraClrSchemeLst/>
  <a:extLst>
    <a:ext uri="{05A4C25C-085E-4340-85A3-A5531E510DB2}">
      <thm15:themeFamily xmlns:thm15="http://schemas.microsoft.com/office/thememl/2012/main" name="Presentation1" id="{EDAFD617-E102-4751-9410-7C7FDB8F0863}" vid="{B233A1A1-D7F2-447C-A7D5-7DF9B442D776}"/>
    </a:ext>
  </a:extLst>
</a:theme>
</file>

<file path=docProps/app.xml><?xml version="1.0" encoding="utf-8"?>
<Properties xmlns="http://schemas.openxmlformats.org/officeDocument/2006/extended-properties" xmlns:vt="http://schemas.openxmlformats.org/officeDocument/2006/docPropsVTypes">
  <Template>1 Corinthians</Template>
  <TotalTime>4044</TotalTime>
  <Words>973</Words>
  <Application>Microsoft Office PowerPoint</Application>
  <PresentationFormat>On-screen Show (4:3)</PresentationFormat>
  <Paragraphs>484</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vtks distress</vt:lpstr>
      <vt:lpstr>Times New Roman</vt:lpstr>
      <vt:lpstr>Aaron</vt:lpstr>
      <vt:lpstr>GreeceBlack</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37</cp:revision>
  <dcterms:created xsi:type="dcterms:W3CDTF">2014-12-30T16:44:59Z</dcterms:created>
  <dcterms:modified xsi:type="dcterms:W3CDTF">2015-01-04T13:42:38Z</dcterms:modified>
</cp:coreProperties>
</file>